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p:sldMasterIdLst>
    <p:sldMasterId id="2147483754" r:id="rId1"/>
  </p:sldMasterIdLst>
  <p:notesMasterIdLst>
    <p:notesMasterId r:id="rId50"/>
  </p:notesMasterIdLst>
  <p:handoutMasterIdLst>
    <p:handoutMasterId r:id="rId51"/>
  </p:handoutMasterIdLst>
  <p:sldIdLst>
    <p:sldId id="291" r:id="rId2"/>
    <p:sldId id="297" r:id="rId3"/>
    <p:sldId id="293" r:id="rId4"/>
    <p:sldId id="292" r:id="rId5"/>
    <p:sldId id="328" r:id="rId6"/>
    <p:sldId id="298" r:id="rId7"/>
    <p:sldId id="307" r:id="rId8"/>
    <p:sldId id="308" r:id="rId9"/>
    <p:sldId id="304" r:id="rId10"/>
    <p:sldId id="305" r:id="rId11"/>
    <p:sldId id="306" r:id="rId12"/>
    <p:sldId id="329" r:id="rId13"/>
    <p:sldId id="309" r:id="rId14"/>
    <p:sldId id="310" r:id="rId15"/>
    <p:sldId id="312" r:id="rId16"/>
    <p:sldId id="313" r:id="rId17"/>
    <p:sldId id="314" r:id="rId18"/>
    <p:sldId id="315" r:id="rId19"/>
    <p:sldId id="316" r:id="rId20"/>
    <p:sldId id="317" r:id="rId21"/>
    <p:sldId id="318" r:id="rId22"/>
    <p:sldId id="319" r:id="rId23"/>
    <p:sldId id="320" r:id="rId24"/>
    <p:sldId id="321" r:id="rId25"/>
    <p:sldId id="322" r:id="rId26"/>
    <p:sldId id="323" r:id="rId27"/>
    <p:sldId id="324" r:id="rId28"/>
    <p:sldId id="325" r:id="rId29"/>
    <p:sldId id="326" r:id="rId30"/>
    <p:sldId id="256" r:id="rId31"/>
    <p:sldId id="257" r:id="rId32"/>
    <p:sldId id="260" r:id="rId33"/>
    <p:sldId id="261" r:id="rId34"/>
    <p:sldId id="262" r:id="rId35"/>
    <p:sldId id="263" r:id="rId36"/>
    <p:sldId id="264" r:id="rId37"/>
    <p:sldId id="265" r:id="rId38"/>
    <p:sldId id="266" r:id="rId39"/>
    <p:sldId id="267" r:id="rId40"/>
    <p:sldId id="268" r:id="rId41"/>
    <p:sldId id="269" r:id="rId42"/>
    <p:sldId id="333" r:id="rId43"/>
    <p:sldId id="334" r:id="rId44"/>
    <p:sldId id="335" r:id="rId45"/>
    <p:sldId id="338" r:id="rId46"/>
    <p:sldId id="330" r:id="rId47"/>
    <p:sldId id="332" r:id="rId48"/>
    <p:sldId id="337" r:id="rId49"/>
  </p:sldIdLst>
  <p:sldSz cx="6858000" cy="9144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9856" autoAdjust="0"/>
  </p:normalViewPr>
  <p:slideViewPr>
    <p:cSldViewPr>
      <p:cViewPr varScale="1">
        <p:scale>
          <a:sx n="87" d="100"/>
          <a:sy n="87" d="100"/>
        </p:scale>
        <p:origin x="2928" y="78"/>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sz="quarter" idx="1"/>
          </p:nvPr>
        </p:nvSpPr>
        <p:spPr>
          <a:xfrm>
            <a:off x="1588" y="0"/>
            <a:ext cx="2971800" cy="457200"/>
          </a:xfrm>
          <a:prstGeom prst="rect">
            <a:avLst/>
          </a:prstGeom>
        </p:spPr>
        <p:txBody>
          <a:bodyPr vert="horz" lIns="91440" tIns="45720" rIns="91440" bIns="45720" rtlCol="1"/>
          <a:lstStyle>
            <a:lvl1pPr algn="l">
              <a:defRPr sz="1200"/>
            </a:lvl1pPr>
          </a:lstStyle>
          <a:p>
            <a:fld id="{4D5A18B1-D5E5-4802-90DF-F380909F7C93}" type="datetimeFigureOut">
              <a:rPr lang="fa-IR" smtClean="0"/>
              <a:t>05/05/1447</a:t>
            </a:fld>
            <a:endParaRPr lang="fa-IR"/>
          </a:p>
        </p:txBody>
      </p:sp>
      <p:sp>
        <p:nvSpPr>
          <p:cNvPr id="4" name="Footer Placeholder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5" name="Slide Number Placeholder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a:defRPr sz="1200"/>
            </a:lvl1pPr>
          </a:lstStyle>
          <a:p>
            <a:fld id="{33834F6E-05EF-48B2-B12C-1619435DA07B}" type="slidenum">
              <a:rPr lang="fa-IR" smtClean="0"/>
              <a:t>‹#›</a:t>
            </a:fld>
            <a:endParaRPr lang="fa-IR"/>
          </a:p>
        </p:txBody>
      </p:sp>
    </p:spTree>
    <p:extLst>
      <p:ext uri="{BB962C8B-B14F-4D97-AF65-F5344CB8AC3E}">
        <p14:creationId xmlns:p14="http://schemas.microsoft.com/office/powerpoint/2010/main" val="69675158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1895ECD1-2D05-436C-B198-8601DB6FFEAD}" type="datetimeFigureOut">
              <a:rPr lang="fa-IR" smtClean="0"/>
              <a:t>05/05/1447</a:t>
            </a:fld>
            <a:endParaRPr lang="fa-IR"/>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8352E093-B3EB-40EF-8C96-E9EFA1E5A758}" type="slidenum">
              <a:rPr lang="fa-IR" smtClean="0"/>
              <a:t>‹#›</a:t>
            </a:fld>
            <a:endParaRPr lang="fa-IR"/>
          </a:p>
        </p:txBody>
      </p:sp>
    </p:spTree>
    <p:extLst>
      <p:ext uri="{BB962C8B-B14F-4D97-AF65-F5344CB8AC3E}">
        <p14:creationId xmlns:p14="http://schemas.microsoft.com/office/powerpoint/2010/main" val="1017409820"/>
      </p:ext>
    </p:extLst>
  </p:cSld>
  <p:clrMap bg1="lt1" tx1="dk1" bg2="lt2" tx2="dk2" accent1="accent1" accent2="accent2" accent3="accent3" accent4="accent4" accent5="accent5" accent6="accent6" hlink="hlink" folHlink="folHlink"/>
  <p:hf hdr="0" ftr="0" dt="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52E093-B3EB-40EF-8C96-E9EFA1E5A758}" type="slidenum">
              <a:rPr lang="fa-IR" smtClean="0"/>
              <a:t>1</a:t>
            </a:fld>
            <a:endParaRPr lang="fa-IR"/>
          </a:p>
        </p:txBody>
      </p:sp>
    </p:spTree>
    <p:extLst>
      <p:ext uri="{BB962C8B-B14F-4D97-AF65-F5344CB8AC3E}">
        <p14:creationId xmlns:p14="http://schemas.microsoft.com/office/powerpoint/2010/main" val="2613449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43125" y="685800"/>
            <a:ext cx="257175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52E093-B3EB-40EF-8C96-E9EFA1E5A758}" type="slidenum">
              <a:rPr lang="fa-IR" smtClean="0"/>
              <a:t>25</a:t>
            </a:fld>
            <a:endParaRPr lang="fa-IR"/>
          </a:p>
        </p:txBody>
      </p:sp>
    </p:spTree>
    <p:extLst>
      <p:ext uri="{BB962C8B-B14F-4D97-AF65-F5344CB8AC3E}">
        <p14:creationId xmlns:p14="http://schemas.microsoft.com/office/powerpoint/2010/main" val="2533457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8352E093-B3EB-40EF-8C96-E9EFA1E5A758}" type="slidenum">
              <a:rPr lang="fa-IR" smtClean="0"/>
              <a:t>37</a:t>
            </a:fld>
            <a:endParaRPr lang="fa-IR"/>
          </a:p>
        </p:txBody>
      </p:sp>
    </p:spTree>
    <p:extLst>
      <p:ext uri="{BB962C8B-B14F-4D97-AF65-F5344CB8AC3E}">
        <p14:creationId xmlns:p14="http://schemas.microsoft.com/office/powerpoint/2010/main" val="2018728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8352E093-B3EB-40EF-8C96-E9EFA1E5A758}" type="slidenum">
              <a:rPr lang="fa-IR" smtClean="0"/>
              <a:t>38</a:t>
            </a:fld>
            <a:endParaRPr lang="fa-IR"/>
          </a:p>
        </p:txBody>
      </p:sp>
    </p:spTree>
    <p:extLst>
      <p:ext uri="{BB962C8B-B14F-4D97-AF65-F5344CB8AC3E}">
        <p14:creationId xmlns:p14="http://schemas.microsoft.com/office/powerpoint/2010/main" val="9818204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6350" y="-11290"/>
            <a:ext cx="6877353" cy="9166580"/>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Freeform 28"/>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lumMod val="75000"/>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847947" y="3206046"/>
            <a:ext cx="4370039" cy="2195069"/>
          </a:xfrm>
        </p:spPr>
        <p:txBody>
          <a:bodyPr anchor="b">
            <a:noAutofit/>
          </a:bodyPr>
          <a:lstStyle>
            <a:lvl1pPr algn="r">
              <a:defRPr sz="405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47947" y="5401113"/>
            <a:ext cx="4370039" cy="1462532"/>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DC4CA40-305F-4A0C-9707-DFD626DA1EF6}" type="datetime8">
              <a:rPr lang="fa-IR" smtClean="0"/>
              <a:t>26 اُكتبر 25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D51CC9F-C914-47BC-B34D-DF3C51D95B18}" type="slidenum">
              <a:rPr lang="fa-IR" smtClean="0"/>
              <a:t>‹#›</a:t>
            </a:fld>
            <a:endParaRPr lang="fa-IR"/>
          </a:p>
        </p:txBody>
      </p:sp>
    </p:spTree>
    <p:extLst>
      <p:ext uri="{BB962C8B-B14F-4D97-AF65-F5344CB8AC3E}">
        <p14:creationId xmlns:p14="http://schemas.microsoft.com/office/powerpoint/2010/main" val="3185795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812800"/>
            <a:ext cx="4760786" cy="4538133"/>
          </a:xfrm>
        </p:spPr>
        <p:txBody>
          <a:bodyPr anchor="ctr">
            <a:normAutofit/>
          </a:bodyPr>
          <a:lstStyle>
            <a:lvl1pPr algn="l">
              <a:defRPr sz="33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457200" y="5960533"/>
            <a:ext cx="4760786" cy="2094616"/>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3AFBBEC-1A5A-433D-BA1F-DBCA559585C3}" type="datetime8">
              <a:rPr lang="fa-IR" smtClean="0"/>
              <a:t>26 اُكتبر 25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D51CC9F-C914-47BC-B34D-DF3C51D95B18}" type="slidenum">
              <a:rPr lang="fa-IR" smtClean="0"/>
              <a:t>‹#›</a:t>
            </a:fld>
            <a:endParaRPr lang="fa-IR"/>
          </a:p>
        </p:txBody>
      </p:sp>
    </p:spTree>
    <p:extLst>
      <p:ext uri="{BB962C8B-B14F-4D97-AF65-F5344CB8AC3E}">
        <p14:creationId xmlns:p14="http://schemas.microsoft.com/office/powerpoint/2010/main" val="3137558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64" y="812800"/>
            <a:ext cx="4554137" cy="4030133"/>
          </a:xfrm>
        </p:spPr>
        <p:txBody>
          <a:bodyPr anchor="ctr">
            <a:normAutofit/>
          </a:bodyPr>
          <a:lstStyle>
            <a:lvl1pPr algn="l">
              <a:defRPr sz="33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825806" y="4842933"/>
            <a:ext cx="4064853" cy="508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Edit Master text styles</a:t>
            </a:r>
          </a:p>
        </p:txBody>
      </p:sp>
      <p:sp>
        <p:nvSpPr>
          <p:cNvPr id="3" name="Text Placeholder 2"/>
          <p:cNvSpPr>
            <a:spLocks noGrp="1"/>
          </p:cNvSpPr>
          <p:nvPr>
            <p:ph type="body" idx="1"/>
          </p:nvPr>
        </p:nvSpPr>
        <p:spPr>
          <a:xfrm>
            <a:off x="457199" y="5960533"/>
            <a:ext cx="4760786" cy="2094616"/>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2327DD2-3491-4DFF-917F-045BD749A1FE}" type="datetime8">
              <a:rPr lang="fa-IR" smtClean="0"/>
              <a:t>26 اُكتبر 25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D51CC9F-C914-47BC-B34D-DF3C51D95B18}" type="slidenum">
              <a:rPr lang="fa-IR" smtClean="0"/>
              <a:t>‹#›</a:t>
            </a:fld>
            <a:endParaRPr lang="fa-IR"/>
          </a:p>
        </p:txBody>
      </p:sp>
      <p:sp>
        <p:nvSpPr>
          <p:cNvPr id="24" name="TextBox 23"/>
          <p:cNvSpPr txBox="1"/>
          <p:nvPr/>
        </p:nvSpPr>
        <p:spPr>
          <a:xfrm>
            <a:off x="362034" y="1053838"/>
            <a:ext cx="342989" cy="779701"/>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25" name="TextBox 24"/>
          <p:cNvSpPr txBox="1"/>
          <p:nvPr/>
        </p:nvSpPr>
        <p:spPr>
          <a:xfrm>
            <a:off x="5060775" y="3848742"/>
            <a:ext cx="342989" cy="779701"/>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720882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457199" y="2575984"/>
            <a:ext cx="4760786" cy="3460613"/>
          </a:xfrm>
        </p:spPr>
        <p:txBody>
          <a:bodyPr anchor="b">
            <a:normAutofit/>
          </a:bodyPr>
          <a:lstStyle>
            <a:lvl1pPr algn="l">
              <a:defRPr sz="33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457199" y="6036597"/>
            <a:ext cx="4760786" cy="2018552"/>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D4F459C-3C04-48E3-95CC-14CEC65C00B8}" type="datetime8">
              <a:rPr lang="fa-IR" smtClean="0"/>
              <a:t>26 اُكتبر 25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D51CC9F-C914-47BC-B34D-DF3C51D95B18}" type="slidenum">
              <a:rPr lang="fa-IR" smtClean="0"/>
              <a:t>‹#›</a:t>
            </a:fld>
            <a:endParaRPr lang="fa-IR"/>
          </a:p>
        </p:txBody>
      </p:sp>
    </p:spTree>
    <p:extLst>
      <p:ext uri="{BB962C8B-B14F-4D97-AF65-F5344CB8AC3E}">
        <p14:creationId xmlns:p14="http://schemas.microsoft.com/office/powerpoint/2010/main" val="32562839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581164" y="812800"/>
            <a:ext cx="4554137" cy="4030133"/>
          </a:xfrm>
        </p:spPr>
        <p:txBody>
          <a:bodyPr anchor="ctr">
            <a:normAutofit/>
          </a:bodyPr>
          <a:lstStyle>
            <a:lvl1pPr algn="l">
              <a:defRPr sz="33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457198" y="5350933"/>
            <a:ext cx="4760787" cy="685664"/>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Edit Master text styles</a:t>
            </a:r>
          </a:p>
        </p:txBody>
      </p:sp>
      <p:sp>
        <p:nvSpPr>
          <p:cNvPr id="3" name="Text Placeholder 2"/>
          <p:cNvSpPr>
            <a:spLocks noGrp="1"/>
          </p:cNvSpPr>
          <p:nvPr>
            <p:ph type="body" idx="1"/>
          </p:nvPr>
        </p:nvSpPr>
        <p:spPr>
          <a:xfrm>
            <a:off x="457199" y="6036597"/>
            <a:ext cx="4760786" cy="2018552"/>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8273045-D439-42DE-A897-64B673D6E209}" type="datetime8">
              <a:rPr lang="fa-IR" smtClean="0"/>
              <a:t>26 اُكتبر 25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D51CC9F-C914-47BC-B34D-DF3C51D95B18}" type="slidenum">
              <a:rPr lang="fa-IR" smtClean="0"/>
              <a:t>‹#›</a:t>
            </a:fld>
            <a:endParaRPr lang="fa-IR"/>
          </a:p>
        </p:txBody>
      </p:sp>
      <p:sp>
        <p:nvSpPr>
          <p:cNvPr id="24" name="TextBox 23"/>
          <p:cNvSpPr txBox="1"/>
          <p:nvPr/>
        </p:nvSpPr>
        <p:spPr>
          <a:xfrm>
            <a:off x="362034" y="1053838"/>
            <a:ext cx="342989" cy="779701"/>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25" name="TextBox 24"/>
          <p:cNvSpPr txBox="1"/>
          <p:nvPr/>
        </p:nvSpPr>
        <p:spPr>
          <a:xfrm>
            <a:off x="5060775" y="3848742"/>
            <a:ext cx="342989" cy="779701"/>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670136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461886" y="812800"/>
            <a:ext cx="4756099" cy="4030133"/>
          </a:xfrm>
        </p:spPr>
        <p:txBody>
          <a:bodyPr anchor="ctr">
            <a:normAutofit/>
          </a:bodyPr>
          <a:lstStyle>
            <a:lvl1pPr algn="l">
              <a:defRPr sz="33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457198" y="5350933"/>
            <a:ext cx="4760787" cy="685664"/>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Edit Master text styles</a:t>
            </a:r>
          </a:p>
        </p:txBody>
      </p:sp>
      <p:sp>
        <p:nvSpPr>
          <p:cNvPr id="3" name="Text Placeholder 2"/>
          <p:cNvSpPr>
            <a:spLocks noGrp="1"/>
          </p:cNvSpPr>
          <p:nvPr>
            <p:ph type="body" idx="1"/>
          </p:nvPr>
        </p:nvSpPr>
        <p:spPr>
          <a:xfrm>
            <a:off x="457199" y="6036597"/>
            <a:ext cx="4760786" cy="2018552"/>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3DDB0F-B40F-4555-8DA7-10A3FC9CB1EB}" type="datetime8">
              <a:rPr lang="fa-IR" smtClean="0"/>
              <a:t>26 اُكتبر 25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D51CC9F-C914-47BC-B34D-DF3C51D95B18}" type="slidenum">
              <a:rPr lang="fa-IR" smtClean="0"/>
              <a:t>‹#›</a:t>
            </a:fld>
            <a:endParaRPr lang="fa-IR"/>
          </a:p>
        </p:txBody>
      </p:sp>
    </p:spTree>
    <p:extLst>
      <p:ext uri="{BB962C8B-B14F-4D97-AF65-F5344CB8AC3E}">
        <p14:creationId xmlns:p14="http://schemas.microsoft.com/office/powerpoint/2010/main" val="14998067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A0AC808-5CE8-418A-B5D0-A9B6E5EF9FC4}" type="datetime8">
              <a:rPr lang="fa-IR" smtClean="0"/>
              <a:t>26 اُكتبر 25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D51CC9F-C914-47BC-B34D-DF3C51D95B18}" type="slidenum">
              <a:rPr lang="fa-IR" smtClean="0"/>
              <a:t>‹#›</a:t>
            </a:fld>
            <a:endParaRPr lang="fa-IR"/>
          </a:p>
        </p:txBody>
      </p:sp>
    </p:spTree>
    <p:extLst>
      <p:ext uri="{BB962C8B-B14F-4D97-AF65-F5344CB8AC3E}">
        <p14:creationId xmlns:p14="http://schemas.microsoft.com/office/powerpoint/2010/main" val="32746022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82984" y="812801"/>
            <a:ext cx="734109" cy="7001935"/>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199" y="812801"/>
            <a:ext cx="3896270" cy="700193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5A9D3D4-229F-4617-8136-EF9202FAC56C}" type="datetime8">
              <a:rPr lang="fa-IR" smtClean="0"/>
              <a:t>26 اُكتبر 25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D51CC9F-C914-47BC-B34D-DF3C51D95B18}" type="slidenum">
              <a:rPr lang="fa-IR" smtClean="0"/>
              <a:t>‹#›</a:t>
            </a:fld>
            <a:endParaRPr lang="fa-IR"/>
          </a:p>
        </p:txBody>
      </p:sp>
    </p:spTree>
    <p:extLst>
      <p:ext uri="{BB962C8B-B14F-4D97-AF65-F5344CB8AC3E}">
        <p14:creationId xmlns:p14="http://schemas.microsoft.com/office/powerpoint/2010/main" val="322680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88E07F5-A93C-4E92-89BE-F6C988B2265F}" type="datetime8">
              <a:rPr lang="fa-IR" smtClean="0"/>
              <a:t>26 اُكتبر 25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D51CC9F-C914-47BC-B34D-DF3C51D95B18}" type="slidenum">
              <a:rPr lang="fa-IR" smtClean="0"/>
              <a:t>‹#›</a:t>
            </a:fld>
            <a:endParaRPr lang="fa-IR"/>
          </a:p>
        </p:txBody>
      </p:sp>
    </p:spTree>
    <p:extLst>
      <p:ext uri="{BB962C8B-B14F-4D97-AF65-F5344CB8AC3E}">
        <p14:creationId xmlns:p14="http://schemas.microsoft.com/office/powerpoint/2010/main" val="2973998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199" y="3601158"/>
            <a:ext cx="4760786" cy="2435441"/>
          </a:xfrm>
        </p:spPr>
        <p:txBody>
          <a:bodyPr anchor="b"/>
          <a:lstStyle>
            <a:lvl1pPr algn="l">
              <a:defRPr sz="3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457199" y="6036597"/>
            <a:ext cx="4760786" cy="1147200"/>
          </a:xfrm>
        </p:spPr>
        <p:txBody>
          <a:bodyPr anchor="t"/>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FEC7164-D123-4356-9D71-C6E982382B36}" type="datetime8">
              <a:rPr lang="fa-IR" smtClean="0"/>
              <a:t>26 اُكتبر 25</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FD51CC9F-C914-47BC-B34D-DF3C51D95B18}" type="slidenum">
              <a:rPr lang="fa-IR" smtClean="0"/>
              <a:t>‹#›</a:t>
            </a:fld>
            <a:endParaRPr lang="fa-IR"/>
          </a:p>
        </p:txBody>
      </p:sp>
    </p:spTree>
    <p:extLst>
      <p:ext uri="{BB962C8B-B14F-4D97-AF65-F5344CB8AC3E}">
        <p14:creationId xmlns:p14="http://schemas.microsoft.com/office/powerpoint/2010/main" val="3346749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12800"/>
            <a:ext cx="4760786" cy="176106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2880785"/>
            <a:ext cx="2316082" cy="517436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2901903" y="2880787"/>
            <a:ext cx="2316083" cy="5174364"/>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B64EF35-8140-4ED3-8291-AC008922E94C}" type="datetime8">
              <a:rPr lang="fa-IR" smtClean="0"/>
              <a:t>26 اُكتبر 25</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FD51CC9F-C914-47BC-B34D-DF3C51D95B18}" type="slidenum">
              <a:rPr lang="fa-IR" smtClean="0"/>
              <a:t>‹#›</a:t>
            </a:fld>
            <a:endParaRPr lang="fa-IR"/>
          </a:p>
        </p:txBody>
      </p:sp>
    </p:spTree>
    <p:extLst>
      <p:ext uri="{BB962C8B-B14F-4D97-AF65-F5344CB8AC3E}">
        <p14:creationId xmlns:p14="http://schemas.microsoft.com/office/powerpoint/2010/main" val="3259231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812800"/>
            <a:ext cx="4760785" cy="1761067"/>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199" y="2881311"/>
            <a:ext cx="2318004" cy="768349"/>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457199" y="3649662"/>
            <a:ext cx="2318004" cy="4405489"/>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2899980" y="2881311"/>
            <a:ext cx="2318004" cy="768349"/>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2899980" y="3649662"/>
            <a:ext cx="2318004" cy="4405489"/>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AB18CFE-EEE9-45BC-A8B8-CF066C0D4472}" type="datetime8">
              <a:rPr lang="fa-IR" smtClean="0"/>
              <a:t>26 اُكتبر 25</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FD51CC9F-C914-47BC-B34D-DF3C51D95B18}" type="slidenum">
              <a:rPr lang="fa-IR" smtClean="0"/>
              <a:t>‹#›</a:t>
            </a:fld>
            <a:endParaRPr lang="fa-IR"/>
          </a:p>
        </p:txBody>
      </p:sp>
    </p:spTree>
    <p:extLst>
      <p:ext uri="{BB962C8B-B14F-4D97-AF65-F5344CB8AC3E}">
        <p14:creationId xmlns:p14="http://schemas.microsoft.com/office/powerpoint/2010/main" val="3464758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199" y="812800"/>
            <a:ext cx="4760786" cy="1761067"/>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17B0FEE-83FC-47BE-862E-C19237B6595E}" type="datetime8">
              <a:rPr lang="fa-IR" smtClean="0"/>
              <a:t>26 اُكتبر 25</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FD51CC9F-C914-47BC-B34D-DF3C51D95B18}" type="slidenum">
              <a:rPr lang="fa-IR" smtClean="0"/>
              <a:t>‹#›</a:t>
            </a:fld>
            <a:endParaRPr lang="fa-IR"/>
          </a:p>
        </p:txBody>
      </p:sp>
    </p:spTree>
    <p:extLst>
      <p:ext uri="{BB962C8B-B14F-4D97-AF65-F5344CB8AC3E}">
        <p14:creationId xmlns:p14="http://schemas.microsoft.com/office/powerpoint/2010/main" val="3262263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4243AF-3B3C-4F1B-BEA6-7D0FC77ED502}" type="datetime8">
              <a:rPr lang="fa-IR" smtClean="0"/>
              <a:t>26 اُكتبر 25</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FD51CC9F-C914-47BC-B34D-DF3C51D95B18}" type="slidenum">
              <a:rPr lang="fa-IR" smtClean="0"/>
              <a:t>‹#›</a:t>
            </a:fld>
            <a:endParaRPr lang="fa-IR"/>
          </a:p>
        </p:txBody>
      </p:sp>
    </p:spTree>
    <p:extLst>
      <p:ext uri="{BB962C8B-B14F-4D97-AF65-F5344CB8AC3E}">
        <p14:creationId xmlns:p14="http://schemas.microsoft.com/office/powerpoint/2010/main" val="1515772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199" y="1998139"/>
            <a:ext cx="2092637" cy="1704621"/>
          </a:xfrm>
        </p:spPr>
        <p:txBody>
          <a:bodyPr anchor="b">
            <a:normAutofit/>
          </a:bodyPr>
          <a:lstStyle>
            <a:lvl1pPr>
              <a:defRPr sz="1500"/>
            </a:lvl1pPr>
          </a:lstStyle>
          <a:p>
            <a:r>
              <a:rPr lang="en-US" smtClean="0"/>
              <a:t>Click to edit Master title style</a:t>
            </a:r>
            <a:endParaRPr lang="en-US" dirty="0"/>
          </a:p>
        </p:txBody>
      </p:sp>
      <p:sp>
        <p:nvSpPr>
          <p:cNvPr id="3" name="Content Placeholder 2"/>
          <p:cNvSpPr>
            <a:spLocks noGrp="1"/>
          </p:cNvSpPr>
          <p:nvPr>
            <p:ph idx="1"/>
          </p:nvPr>
        </p:nvSpPr>
        <p:spPr>
          <a:xfrm>
            <a:off x="2678456" y="686567"/>
            <a:ext cx="2539528" cy="736858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199" y="3702759"/>
            <a:ext cx="2092637" cy="3445932"/>
          </a:xfrm>
        </p:spPr>
        <p:txBody>
          <a:bodyPr>
            <a:normAutofit/>
          </a:bodyPr>
          <a:lstStyle>
            <a:lvl1pPr marL="0" indent="0">
              <a:buNone/>
              <a:defRPr sz="105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smtClean="0"/>
              <a:t>Edit Master text styles</a:t>
            </a:r>
          </a:p>
        </p:txBody>
      </p:sp>
      <p:sp>
        <p:nvSpPr>
          <p:cNvPr id="5" name="Date Placeholder 4"/>
          <p:cNvSpPr>
            <a:spLocks noGrp="1"/>
          </p:cNvSpPr>
          <p:nvPr>
            <p:ph type="dt" sz="half" idx="10"/>
          </p:nvPr>
        </p:nvSpPr>
        <p:spPr/>
        <p:txBody>
          <a:bodyPr/>
          <a:lstStyle/>
          <a:p>
            <a:fld id="{57154619-06A4-404C-8B4F-F296844F9196}" type="datetime8">
              <a:rPr lang="fa-IR" smtClean="0"/>
              <a:t>26 اُكتبر 25</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FD51CC9F-C914-47BC-B34D-DF3C51D95B18}" type="slidenum">
              <a:rPr lang="fa-IR" smtClean="0"/>
              <a:t>‹#›</a:t>
            </a:fld>
            <a:endParaRPr lang="fa-IR"/>
          </a:p>
        </p:txBody>
      </p:sp>
    </p:spTree>
    <p:extLst>
      <p:ext uri="{BB962C8B-B14F-4D97-AF65-F5344CB8AC3E}">
        <p14:creationId xmlns:p14="http://schemas.microsoft.com/office/powerpoint/2010/main" val="3387218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199" y="6400800"/>
            <a:ext cx="4760786" cy="755651"/>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57199" y="812800"/>
            <a:ext cx="4760786" cy="5127624"/>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457199" y="7156451"/>
            <a:ext cx="4760786" cy="898699"/>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fld id="{BE0DB60C-BC54-41ED-8025-AF97DDED4C01}" type="datetime8">
              <a:rPr lang="fa-IR" smtClean="0"/>
              <a:t>26 اُكتبر 25</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FD51CC9F-C914-47BC-B34D-DF3C51D95B18}" type="slidenum">
              <a:rPr lang="fa-IR" smtClean="0"/>
              <a:t>‹#›</a:t>
            </a:fld>
            <a:endParaRPr lang="fa-IR"/>
          </a:p>
        </p:txBody>
      </p:sp>
    </p:spTree>
    <p:extLst>
      <p:ext uri="{BB962C8B-B14F-4D97-AF65-F5344CB8AC3E}">
        <p14:creationId xmlns:p14="http://schemas.microsoft.com/office/powerpoint/2010/main" val="163298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grpSp>
        <p:nvGrpSpPr>
          <p:cNvPr id="17" name="Group 16"/>
          <p:cNvGrpSpPr/>
          <p:nvPr/>
        </p:nvGrpSpPr>
        <p:grpSpPr>
          <a:xfrm>
            <a:off x="-6350" y="-11290"/>
            <a:ext cx="6877354" cy="9166580"/>
            <a:chOff x="-8467" y="-8468"/>
            <a:chExt cx="9169805" cy="6874935"/>
          </a:xfrm>
        </p:grpSpPr>
        <p:cxnSp>
          <p:nvCxnSpPr>
            <p:cNvPr id="7" name="Straight Connector 6"/>
            <p:cNvCxnSpPr/>
            <p:nvPr/>
          </p:nvCxnSpPr>
          <p:spPr>
            <a:xfrm flipV="1">
              <a:off x="5130830" y="4175605"/>
              <a:ext cx="4022475" cy="2682396"/>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7042707"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9" name="Freeform 8"/>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457200" y="812800"/>
            <a:ext cx="4760785" cy="1761067"/>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199" y="2880787"/>
            <a:ext cx="4760786" cy="517436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053944" y="8055152"/>
            <a:ext cx="513099" cy="486833"/>
          </a:xfrm>
          <a:prstGeom prst="rect">
            <a:avLst/>
          </a:prstGeom>
        </p:spPr>
        <p:txBody>
          <a:bodyPr vert="horz" lIns="91440" tIns="45720" rIns="91440" bIns="45720" rtlCol="0" anchor="ctr"/>
          <a:lstStyle>
            <a:lvl1pPr algn="r">
              <a:defRPr sz="675">
                <a:solidFill>
                  <a:schemeClr val="tx1">
                    <a:tint val="75000"/>
                  </a:schemeClr>
                </a:solidFill>
              </a:defRPr>
            </a:lvl1pPr>
          </a:lstStyle>
          <a:p>
            <a:fld id="{F0A484D8-2F63-4BC3-BFB1-748BBF98A4B2}" type="datetime8">
              <a:rPr lang="fa-IR" smtClean="0"/>
              <a:t>26 اُكتبر 25</a:t>
            </a:fld>
            <a:endParaRPr lang="fa-IR"/>
          </a:p>
        </p:txBody>
      </p:sp>
      <p:sp>
        <p:nvSpPr>
          <p:cNvPr id="5" name="Footer Placeholder 4"/>
          <p:cNvSpPr>
            <a:spLocks noGrp="1"/>
          </p:cNvSpPr>
          <p:nvPr>
            <p:ph type="ftr" sz="quarter" idx="3"/>
          </p:nvPr>
        </p:nvSpPr>
        <p:spPr>
          <a:xfrm>
            <a:off x="457200" y="8055152"/>
            <a:ext cx="3467230" cy="486833"/>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4833507" y="8055152"/>
            <a:ext cx="384479" cy="486833"/>
          </a:xfrm>
          <a:prstGeom prst="rect">
            <a:avLst/>
          </a:prstGeom>
        </p:spPr>
        <p:txBody>
          <a:bodyPr vert="horz" lIns="91440" tIns="45720" rIns="91440" bIns="45720" rtlCol="0" anchor="ctr"/>
          <a:lstStyle>
            <a:lvl1pPr algn="r">
              <a:defRPr sz="675">
                <a:solidFill>
                  <a:schemeClr val="accent1"/>
                </a:solidFill>
              </a:defRPr>
            </a:lvl1pPr>
          </a:lstStyle>
          <a:p>
            <a:fld id="{FD51CC9F-C914-47BC-B34D-DF3C51D95B18}" type="slidenum">
              <a:rPr lang="fa-IR" smtClean="0"/>
              <a:t>‹#›</a:t>
            </a:fld>
            <a:endParaRPr lang="fa-IR"/>
          </a:p>
        </p:txBody>
      </p:sp>
    </p:spTree>
    <p:extLst>
      <p:ext uri="{BB962C8B-B14F-4D97-AF65-F5344CB8AC3E}">
        <p14:creationId xmlns:p14="http://schemas.microsoft.com/office/powerpoint/2010/main" val="3895689058"/>
      </p:ext>
    </p:extLst>
  </p:cSld>
  <p:clrMap bg1="dk1" tx1="lt1" bg2="dk2" tx2="lt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Lst>
  <p:hf sldNum="0" hdr="0" ftr="0" dt="0"/>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jpe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5.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7.png"/></Relationships>
</file>

<file path=ppt/slides/_rels/slide2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9.jpe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82.png"/><Relationship Id="rId3" Type="http://schemas.openxmlformats.org/officeDocument/2006/relationships/image" Target="../media/image72.png"/><Relationship Id="rId7" Type="http://schemas.openxmlformats.org/officeDocument/2006/relationships/image" Target="../media/image76.png"/><Relationship Id="rId12" Type="http://schemas.openxmlformats.org/officeDocument/2006/relationships/image" Target="../media/image81.png"/><Relationship Id="rId17" Type="http://schemas.openxmlformats.org/officeDocument/2006/relationships/image" Target="../media/image86.png"/><Relationship Id="rId2" Type="http://schemas.openxmlformats.org/officeDocument/2006/relationships/image" Target="../media/image71.png"/><Relationship Id="rId16" Type="http://schemas.openxmlformats.org/officeDocument/2006/relationships/image" Target="../media/image85.png"/><Relationship Id="rId1" Type="http://schemas.openxmlformats.org/officeDocument/2006/relationships/slideLayout" Target="../slideLayouts/slideLayout2.xml"/><Relationship Id="rId6" Type="http://schemas.openxmlformats.org/officeDocument/2006/relationships/image" Target="../media/image75.png"/><Relationship Id="rId11" Type="http://schemas.openxmlformats.org/officeDocument/2006/relationships/image" Target="../media/image80.png"/><Relationship Id="rId5" Type="http://schemas.openxmlformats.org/officeDocument/2006/relationships/image" Target="../media/image74.png"/><Relationship Id="rId15" Type="http://schemas.openxmlformats.org/officeDocument/2006/relationships/image" Target="../media/image84.png"/><Relationship Id="rId10" Type="http://schemas.openxmlformats.org/officeDocument/2006/relationships/image" Target="../media/image79.png"/><Relationship Id="rId4" Type="http://schemas.openxmlformats.org/officeDocument/2006/relationships/image" Target="../media/image73.png"/><Relationship Id="rId9" Type="http://schemas.openxmlformats.org/officeDocument/2006/relationships/image" Target="../media/image78.png"/><Relationship Id="rId14" Type="http://schemas.openxmlformats.org/officeDocument/2006/relationships/image" Target="../media/image8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gs>
            <a:gs pos="9000">
              <a:schemeClr val="tx1">
                <a:lumMod val="74000"/>
                <a:lumOff val="26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9" name="AutoShape 2" descr="مرکز تحقیقات و آموزش کشاورزی و منابع طبیعی استان آذربایجان غربی رتبه و  انتخاب رشته"/>
          <p:cNvSpPr>
            <a:spLocks noChangeAspect="1" noChangeArrowheads="1"/>
          </p:cNvSpPr>
          <p:nvPr/>
        </p:nvSpPr>
        <p:spPr bwMode="auto">
          <a:xfrm>
            <a:off x="998730" y="3526351"/>
            <a:ext cx="993626" cy="99362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2" name="AutoShape 2" descr="‫مرکز تحقیقات و آموزش کشاورزی و منابع طبیعی استان آذربایجان غربی رتبه و  انتخاب رشته‬‎"/>
          <p:cNvSpPr>
            <a:spLocks noChangeAspect="1" noChangeArrowheads="1"/>
          </p:cNvSpPr>
          <p:nvPr/>
        </p:nvSpPr>
        <p:spPr bwMode="auto">
          <a:xfrm>
            <a:off x="833408" y="3163012"/>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3" name="AutoShape 4" descr="C:\Users\A.B.M\Desktop\1272.webp"/>
          <p:cNvSpPr>
            <a:spLocks noChangeAspect="1" noChangeArrowheads="1"/>
          </p:cNvSpPr>
          <p:nvPr/>
        </p:nvSpPr>
        <p:spPr bwMode="auto">
          <a:xfrm>
            <a:off x="116681" y="1891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pic>
        <p:nvPicPr>
          <p:cNvPr id="10" name="Picture 2"/>
          <p:cNvPicPr>
            <a:picLocks noChangeAspect="1" noChangeArrowheads="1"/>
          </p:cNvPicPr>
          <p:nvPr/>
        </p:nvPicPr>
        <p:blipFill>
          <a:blip r:embed="rId3" cstate="print"/>
          <a:srcRect/>
          <a:stretch>
            <a:fillRect/>
          </a:stretch>
        </p:blipFill>
        <p:spPr bwMode="auto">
          <a:xfrm>
            <a:off x="2924944" y="179513"/>
            <a:ext cx="432048" cy="597177"/>
          </a:xfrm>
          <a:prstGeom prst="rect">
            <a:avLst/>
          </a:prstGeom>
          <a:noFill/>
          <a:ln w="9525">
            <a:noFill/>
            <a:miter lim="800000"/>
            <a:headEnd/>
            <a:tailEnd/>
          </a:ln>
          <a:effectLst/>
        </p:spPr>
      </p:pic>
      <p:sp>
        <p:nvSpPr>
          <p:cNvPr id="6" name="TextBox 5"/>
          <p:cNvSpPr txBox="1"/>
          <p:nvPr/>
        </p:nvSpPr>
        <p:spPr>
          <a:xfrm>
            <a:off x="833408" y="924084"/>
            <a:ext cx="4899848" cy="1338828"/>
          </a:xfrm>
          <a:prstGeom prst="rect">
            <a:avLst/>
          </a:prstGeom>
          <a:noFill/>
        </p:spPr>
        <p:txBody>
          <a:bodyPr wrap="square" rtlCol="0">
            <a:spAutoFit/>
          </a:bodyPr>
          <a:lstStyle/>
          <a:p>
            <a:pPr algn="ctr">
              <a:lnSpc>
                <a:spcPct val="150000"/>
              </a:lnSpc>
            </a:pPr>
            <a:r>
              <a:rPr lang="fa-IR" kern="1900" dirty="0">
                <a:solidFill>
                  <a:schemeClr val="accent2">
                    <a:lumMod val="50000"/>
                  </a:schemeClr>
                </a:solidFill>
                <a:latin typeface="IranNastaliq" pitchFamily="18" charset="0"/>
                <a:cs typeface="IranNastaliq" pitchFamily="18" charset="0"/>
              </a:rPr>
              <a:t>وزارت جهاد کشاورزی</a:t>
            </a:r>
          </a:p>
          <a:p>
            <a:pPr algn="ctr">
              <a:lnSpc>
                <a:spcPct val="150000"/>
              </a:lnSpc>
            </a:pPr>
            <a:r>
              <a:rPr lang="fa-IR" kern="1900" dirty="0">
                <a:solidFill>
                  <a:schemeClr val="accent2">
                    <a:lumMod val="50000"/>
                  </a:schemeClr>
                </a:solidFill>
                <a:latin typeface="IranNastaliq" pitchFamily="18" charset="0"/>
                <a:cs typeface="IranNastaliq" pitchFamily="18" charset="0"/>
              </a:rPr>
              <a:t>سازمان تحقیقات، آموزش و ترویج کشاورزی</a:t>
            </a:r>
          </a:p>
          <a:p>
            <a:pPr algn="ctr">
              <a:lnSpc>
                <a:spcPct val="150000"/>
              </a:lnSpc>
            </a:pPr>
            <a:r>
              <a:rPr lang="fa-IR" kern="1900" dirty="0">
                <a:solidFill>
                  <a:schemeClr val="accent2">
                    <a:lumMod val="50000"/>
                  </a:schemeClr>
                </a:solidFill>
                <a:latin typeface="IranNastaliq" pitchFamily="18" charset="0"/>
                <a:cs typeface="IranNastaliq" pitchFamily="18" charset="0"/>
              </a:rPr>
              <a:t>مرکز تحقیقات و آموزش کشاورزی و منابع طبیعی آذربایجان غربی</a:t>
            </a:r>
            <a:endParaRPr lang="fa-IR" dirty="0">
              <a:solidFill>
                <a:schemeClr val="accent2">
                  <a:lumMod val="50000"/>
                </a:schemeClr>
              </a:solidFill>
            </a:endParaRPr>
          </a:p>
        </p:txBody>
      </p:sp>
      <p:pic>
        <p:nvPicPr>
          <p:cNvPr id="14" name="Picture 13"/>
          <p:cNvPicPr>
            <a:picLocks noChangeAspect="1"/>
          </p:cNvPicPr>
          <p:nvPr/>
        </p:nvPicPr>
        <p:blipFill>
          <a:blip r:embed="rId4"/>
          <a:stretch>
            <a:fillRect/>
          </a:stretch>
        </p:blipFill>
        <p:spPr>
          <a:xfrm>
            <a:off x="5778224" y="729471"/>
            <a:ext cx="760566" cy="658334"/>
          </a:xfrm>
          <a:prstGeom prst="rect">
            <a:avLst/>
          </a:prstGeom>
        </p:spPr>
      </p:pic>
      <p:pic>
        <p:nvPicPr>
          <p:cNvPr id="15" name="Picture 3"/>
          <p:cNvPicPr>
            <a:picLocks noChangeAspect="1" noChangeArrowheads="1"/>
          </p:cNvPicPr>
          <p:nvPr/>
        </p:nvPicPr>
        <p:blipFill>
          <a:blip r:embed="rId5"/>
          <a:srcRect/>
          <a:stretch>
            <a:fillRect/>
          </a:stretch>
        </p:blipFill>
        <p:spPr bwMode="auto">
          <a:xfrm>
            <a:off x="471567" y="347951"/>
            <a:ext cx="1054325" cy="880347"/>
          </a:xfrm>
          <a:prstGeom prst="rect">
            <a:avLst/>
          </a:prstGeom>
          <a:noFill/>
          <a:ln w="9525">
            <a:noFill/>
            <a:miter lim="800000"/>
            <a:headEnd/>
            <a:tailEnd/>
          </a:ln>
          <a:effectLst/>
        </p:spPr>
      </p:pic>
      <p:pic>
        <p:nvPicPr>
          <p:cNvPr id="4100" name="Picture 4" descr="D:\madrak\مدارک 1404\باغ سیب.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254432"/>
            <a:ext cx="6953250" cy="4238625"/>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p:cNvSpPr/>
          <p:nvPr/>
        </p:nvSpPr>
        <p:spPr>
          <a:xfrm>
            <a:off x="1236601" y="2443915"/>
            <a:ext cx="4240781" cy="3050663"/>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400" b="1" dirty="0">
                <a:solidFill>
                  <a:schemeClr val="bg1"/>
                </a:solidFill>
                <a:cs typeface="B Nazanin" panose="00000400000000000000" pitchFamily="2" charset="-78"/>
              </a:rPr>
              <a:t>فصلنامه  خبری الکترونیک تابستان</a:t>
            </a:r>
          </a:p>
          <a:p>
            <a:pPr algn="ctr"/>
            <a:r>
              <a:rPr lang="fa-IR" b="1" dirty="0">
                <a:solidFill>
                  <a:schemeClr val="bg1"/>
                </a:solidFill>
                <a:cs typeface="B Nazanin" panose="00000400000000000000" pitchFamily="2" charset="-78"/>
              </a:rPr>
              <a:t>سال سوم شماره </a:t>
            </a:r>
            <a:r>
              <a:rPr lang="fa-IR" b="1" dirty="0" smtClean="0">
                <a:solidFill>
                  <a:schemeClr val="bg1"/>
                </a:solidFill>
                <a:cs typeface="B Nazanin" panose="00000400000000000000" pitchFamily="2" charset="-78"/>
              </a:rPr>
              <a:t>9</a:t>
            </a:r>
            <a:endParaRPr lang="fa-IR" b="1" dirty="0">
              <a:solidFill>
                <a:schemeClr val="bg1"/>
              </a:solidFill>
              <a:cs typeface="B Nazanin" panose="00000400000000000000" pitchFamily="2" charset="-78"/>
            </a:endParaRPr>
          </a:p>
          <a:p>
            <a:pPr algn="ctr"/>
            <a:endParaRPr lang="fa-IR" b="1" dirty="0">
              <a:solidFill>
                <a:schemeClr val="bg1"/>
              </a:solidFill>
              <a:cs typeface="B Nazanin" panose="00000400000000000000" pitchFamily="2" charset="-78"/>
            </a:endParaRPr>
          </a:p>
          <a:p>
            <a:pPr algn="ctr"/>
            <a:r>
              <a:rPr lang="fa-IR" b="1" dirty="0">
                <a:solidFill>
                  <a:schemeClr val="bg1"/>
                </a:solidFill>
                <a:cs typeface="B Nazanin" panose="00000400000000000000" pitchFamily="2" charset="-78"/>
              </a:rPr>
              <a:t>مرکز تحقیقات و آموزش کشاورزی و منابع طبیعی آذربایجان غربی </a:t>
            </a:r>
          </a:p>
        </p:txBody>
      </p:sp>
      <p:sp>
        <p:nvSpPr>
          <p:cNvPr id="16" name="Oval 15"/>
          <p:cNvSpPr/>
          <p:nvPr/>
        </p:nvSpPr>
        <p:spPr>
          <a:xfrm>
            <a:off x="451898" y="5629316"/>
            <a:ext cx="6131782" cy="3472482"/>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a-IR" dirty="0">
                <a:solidFill>
                  <a:schemeClr val="tx1"/>
                </a:solidFill>
                <a:cs typeface="B Nazanin" panose="00000400000000000000" pitchFamily="2" charset="-78"/>
              </a:rPr>
              <a:t> </a:t>
            </a:r>
            <a:endParaRPr lang="fa-IR" dirty="0" smtClean="0">
              <a:solidFill>
                <a:schemeClr val="tx1"/>
              </a:solidFill>
              <a:cs typeface="B Nazanin" panose="00000400000000000000" pitchFamily="2" charset="-78"/>
            </a:endParaRPr>
          </a:p>
          <a:p>
            <a:pPr algn="ctr">
              <a:lnSpc>
                <a:spcPct val="150000"/>
              </a:lnSpc>
            </a:pPr>
            <a:r>
              <a:rPr lang="fa-IR" sz="1400" b="1" dirty="0" smtClean="0">
                <a:solidFill>
                  <a:schemeClr val="bg1"/>
                </a:solidFill>
                <a:cs typeface="B Nazanin" panose="00000400000000000000" pitchFamily="2" charset="-78"/>
              </a:rPr>
              <a:t>مدیر </a:t>
            </a:r>
            <a:r>
              <a:rPr lang="fa-IR" sz="1400" b="1" dirty="0">
                <a:solidFill>
                  <a:schemeClr val="bg1"/>
                </a:solidFill>
                <a:cs typeface="B Nazanin" panose="00000400000000000000" pitchFamily="2" charset="-78"/>
              </a:rPr>
              <a:t>مسئول: دکتر اسماعیل علیزاده، رئیس مرکز تحقیقات و آموزش کشاورزی و منابع طبیعی آذربایجان غربی</a:t>
            </a:r>
          </a:p>
          <a:p>
            <a:pPr algn="ctr">
              <a:lnSpc>
                <a:spcPct val="150000"/>
              </a:lnSpc>
            </a:pPr>
            <a:r>
              <a:rPr lang="fa-IR" sz="1400" b="1" dirty="0" smtClean="0">
                <a:solidFill>
                  <a:schemeClr val="bg1"/>
                </a:solidFill>
                <a:cs typeface="B Nazanin" panose="00000400000000000000" pitchFamily="2" charset="-78"/>
              </a:rPr>
              <a:t>تهیه </a:t>
            </a:r>
            <a:r>
              <a:rPr lang="fa-IR" sz="1400" b="1" dirty="0">
                <a:solidFill>
                  <a:schemeClr val="bg1"/>
                </a:solidFill>
                <a:cs typeface="B Nazanin" panose="00000400000000000000" pitchFamily="2" charset="-78"/>
              </a:rPr>
              <a:t>و تنظیم: </a:t>
            </a:r>
            <a:r>
              <a:rPr lang="fa-IR" sz="1400" b="1" dirty="0" smtClean="0">
                <a:solidFill>
                  <a:schemeClr val="bg1"/>
                </a:solidFill>
                <a:cs typeface="B Nazanin" panose="00000400000000000000" pitchFamily="2" charset="-78"/>
              </a:rPr>
              <a:t>اداره روابط عمومی و امور بین الملل </a:t>
            </a:r>
          </a:p>
          <a:p>
            <a:pPr algn="ctr">
              <a:lnSpc>
                <a:spcPct val="150000"/>
              </a:lnSpc>
            </a:pPr>
            <a:r>
              <a:rPr lang="fa-IR" sz="1400" b="1" dirty="0" smtClean="0">
                <a:solidFill>
                  <a:schemeClr val="bg1"/>
                </a:solidFill>
                <a:cs typeface="B Nazanin" panose="00000400000000000000" pitchFamily="2" charset="-78"/>
              </a:rPr>
              <a:t>با همکاری پریسا سنایی رییس اداره فنآوری و خدمات علمی</a:t>
            </a:r>
            <a:endParaRPr lang="fa-IR" sz="1400" b="1" dirty="0">
              <a:solidFill>
                <a:schemeClr val="bg1"/>
              </a:solidFill>
              <a:cs typeface="B Nazanin" panose="00000400000000000000" pitchFamily="2" charset="-78"/>
            </a:endParaRPr>
          </a:p>
          <a:p>
            <a:pPr algn="ctr">
              <a:lnSpc>
                <a:spcPct val="150000"/>
              </a:lnSpc>
            </a:pPr>
            <a:r>
              <a:rPr lang="fa-IR" sz="1400" b="1" dirty="0" smtClean="0">
                <a:solidFill>
                  <a:schemeClr val="bg1"/>
                </a:solidFill>
                <a:cs typeface="B Nazanin" panose="00000400000000000000" pitchFamily="2" charset="-78"/>
              </a:rPr>
              <a:t>آدرس </a:t>
            </a:r>
            <a:r>
              <a:rPr lang="fa-IR" sz="1400" b="1" dirty="0">
                <a:solidFill>
                  <a:schemeClr val="bg1"/>
                </a:solidFill>
                <a:cs typeface="B Nazanin" panose="00000400000000000000" pitchFamily="2" charset="-78"/>
              </a:rPr>
              <a:t>پستی : کیلومتر 3 جاده سلماس کد پستی 5716973963</a:t>
            </a:r>
            <a:endParaRPr lang="fa-IR" sz="1600" b="1" dirty="0">
              <a:solidFill>
                <a:schemeClr val="bg1"/>
              </a:solidFill>
              <a:cs typeface="B Nazanin" panose="00000400000000000000" pitchFamily="2" charset="-78"/>
            </a:endParaRPr>
          </a:p>
          <a:p>
            <a:pPr algn="ctr">
              <a:lnSpc>
                <a:spcPct val="150000"/>
              </a:lnSpc>
            </a:pPr>
            <a:r>
              <a:rPr lang="en-US" sz="1200" dirty="0" smtClean="0">
                <a:solidFill>
                  <a:schemeClr val="bg1"/>
                </a:solidFill>
                <a:latin typeface="Times New Roman" pitchFamily="18" charset="0"/>
                <a:cs typeface="Times New Roman" pitchFamily="18" charset="0"/>
              </a:rPr>
              <a:t>E-mail</a:t>
            </a:r>
            <a:r>
              <a:rPr lang="en-US" sz="1200" dirty="0">
                <a:solidFill>
                  <a:schemeClr val="bg1"/>
                </a:solidFill>
                <a:latin typeface="Times New Roman" pitchFamily="18" charset="0"/>
                <a:cs typeface="Times New Roman" pitchFamily="18" charset="0"/>
              </a:rPr>
              <a:t>: ece_azargharbi@areeo.ac.ir </a:t>
            </a:r>
          </a:p>
          <a:p>
            <a:pPr algn="ctr" rtl="0"/>
            <a:r>
              <a:rPr lang="en-US" sz="1200" dirty="0">
                <a:solidFill>
                  <a:schemeClr val="bg1"/>
                </a:solidFill>
                <a:latin typeface="Times New Roman" pitchFamily="18" charset="0"/>
                <a:cs typeface="Times New Roman" pitchFamily="18" charset="0"/>
              </a:rPr>
              <a:t>Web: https://azargharbi.a</a:t>
            </a:r>
            <a:endParaRPr lang="en-US" sz="1100" dirty="0">
              <a:solidFill>
                <a:schemeClr val="bg1"/>
              </a:solidFill>
            </a:endParaRPr>
          </a:p>
        </p:txBody>
      </p:sp>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2284" y="1387805"/>
            <a:ext cx="1022247" cy="715599"/>
          </a:xfrm>
          <a:prstGeom prst="rect">
            <a:avLst/>
          </a:prstGeom>
        </p:spPr>
      </p:pic>
    </p:spTree>
    <p:extLst>
      <p:ext uri="{BB962C8B-B14F-4D97-AF65-F5344CB8AC3E}">
        <p14:creationId xmlns:p14="http://schemas.microsoft.com/office/powerpoint/2010/main" val="9522694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764704" y="251520"/>
            <a:ext cx="5040560" cy="2448272"/>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600" b="1" dirty="0">
                <a:solidFill>
                  <a:schemeClr val="bg2"/>
                </a:solidFill>
                <a:cs typeface="B Zar" panose="00000400000000000000" pitchFamily="2" charset="-78"/>
              </a:rPr>
              <a:t>بازدید مسئول حراست مرکز تحقیقات آذربایجان غربی از ایستگاه  تحقیقات دکتر نخجوانی کهریز جهت بررسی روند برداشت گندم </a:t>
            </a:r>
          </a:p>
          <a:p>
            <a:pPr algn="just"/>
            <a:endParaRPr lang="fa-IR" sz="1500" b="1" dirty="0">
              <a:solidFill>
                <a:schemeClr val="bg1"/>
              </a:solidFill>
              <a:cs typeface="B Zar" panose="00000400000000000000" pitchFamily="2" charset="-78"/>
            </a:endParaRPr>
          </a:p>
          <a:p>
            <a:pPr algn="just"/>
            <a:r>
              <a:rPr lang="fa-IR" sz="1500" b="1" dirty="0" smtClean="0">
                <a:solidFill>
                  <a:schemeClr val="bg1"/>
                </a:solidFill>
                <a:cs typeface="B Zar" panose="00000400000000000000" pitchFamily="2" charset="-78"/>
              </a:rPr>
              <a:t>    در </a:t>
            </a:r>
            <a:r>
              <a:rPr lang="fa-IR" sz="1500" b="1" dirty="0">
                <a:solidFill>
                  <a:schemeClr val="bg1"/>
                </a:solidFill>
                <a:cs typeface="B Zar" panose="00000400000000000000" pitchFamily="2" charset="-78"/>
              </a:rPr>
              <a:t>این بازدید که رئیس و همکاران ایستگاه نیز حضور داشتند برداشت گندم از ۴ هکتار اراضی ایستگاه با نظارت مسئول حراست انجام شد.</a:t>
            </a:r>
          </a:p>
        </p:txBody>
      </p:sp>
      <p:sp>
        <p:nvSpPr>
          <p:cNvPr id="5"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7" name="Picture 2" descr="C:\Users\pc\Downloads\photo1972268758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640" y="3203848"/>
            <a:ext cx="4182333" cy="198210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8" name="Picture 2" descr="C:\Users\pc\Downloads\photo1972268086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00808" y="5292080"/>
            <a:ext cx="4608513" cy="207743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7251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38015" y="251520"/>
            <a:ext cx="5137021" cy="3528392"/>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b="1" dirty="0" smtClean="0">
                <a:solidFill>
                  <a:schemeClr val="bg2"/>
                </a:solidFill>
                <a:cs typeface="B Zar" panose="00000400000000000000" pitchFamily="2" charset="-78"/>
              </a:rPr>
              <a:t>امضای تفاهمنامه ما بین مرکز </a:t>
            </a:r>
            <a:r>
              <a:rPr lang="fa-IR" sz="1600" b="1" dirty="0">
                <a:solidFill>
                  <a:schemeClr val="bg2"/>
                </a:solidFill>
                <a:cs typeface="B Zar" panose="00000400000000000000" pitchFamily="2" charset="-78"/>
              </a:rPr>
              <a:t>تحقیقات کشاورزی آذربایجان غربی و شرکت شتابدهنده کیان، با هماهنگی مرکز رشد </a:t>
            </a:r>
            <a:endParaRPr lang="fa-IR" sz="1600" b="1" dirty="0" smtClean="0">
              <a:solidFill>
                <a:schemeClr val="bg2"/>
              </a:solidFill>
              <a:cs typeface="B Zar" panose="00000400000000000000" pitchFamily="2" charset="-78"/>
            </a:endParaRPr>
          </a:p>
          <a:p>
            <a:pPr algn="just"/>
            <a:endParaRPr lang="fa-IR" sz="1400" b="1" dirty="0">
              <a:solidFill>
                <a:schemeClr val="bg1"/>
              </a:solidFill>
              <a:cs typeface="B Zar" panose="00000400000000000000" pitchFamily="2" charset="-78"/>
            </a:endParaRPr>
          </a:p>
          <a:p>
            <a:pPr algn="just"/>
            <a:r>
              <a:rPr lang="fa-IR" sz="1400" b="1" dirty="0" smtClean="0">
                <a:solidFill>
                  <a:schemeClr val="bg1"/>
                </a:solidFill>
                <a:cs typeface="B Zar" panose="00000400000000000000" pitchFamily="2" charset="-78"/>
              </a:rPr>
              <a:t>بر </a:t>
            </a:r>
            <a:r>
              <a:rPr lang="fa-IR" sz="1400" b="1" dirty="0">
                <a:solidFill>
                  <a:schemeClr val="bg1"/>
                </a:solidFill>
                <a:cs typeface="B Zar" panose="00000400000000000000" pitchFamily="2" charset="-78"/>
              </a:rPr>
              <a:t>اساس این تفاهم‌نامه، دو مجموعه در زمینه‌های شناسایی نیازهای فناورانه، ارزیابی ایده‌ها، برگزاری رویدادهای علمی و نمایشگاه‌های تخصصی، ارائه خدمات مشاوره و آموزشی، حمایت مادی و معنوی از کسب‌وکارها و ایجاد شبکه‌های ارتباطی همکاری خواهند داشت. همچنین، پشتیبانی حقوقی و نظارت مستمر بر استارت‌آپ‌های مرکز رشد از دیگر محورهای این همکاری است.</a:t>
            </a:r>
          </a:p>
          <a:p>
            <a:pPr algn="just"/>
            <a:r>
              <a:rPr lang="fa-IR" sz="1400" b="1" dirty="0">
                <a:solidFill>
                  <a:schemeClr val="bg1"/>
                </a:solidFill>
                <a:cs typeface="B Zar" panose="00000400000000000000" pitchFamily="2" charset="-78"/>
              </a:rPr>
              <a:t>این همکاری مشترک گامی مهم در جهت توسعه اکوسیستم نوآوری و فناوری در حوزه کشاورزی و منابع طبیعی در استان محسوب می‌شود.</a:t>
            </a:r>
          </a:p>
        </p:txBody>
      </p:sp>
      <p:sp>
        <p:nvSpPr>
          <p:cNvPr id="8"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9" name="Picture 2" descr="C:\Users\pc\Downloads\photo19720184498(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3335" y="4283968"/>
            <a:ext cx="4686379" cy="178152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84784" y="6288445"/>
            <a:ext cx="3756420" cy="177843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4972983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32656" y="467544"/>
            <a:ext cx="5634626" cy="2664296"/>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3" algn="ctr"/>
            <a:endParaRPr lang="fa-IR" sz="1600" b="1" dirty="0">
              <a:solidFill>
                <a:schemeClr val="bg1"/>
              </a:solidFill>
              <a:cs typeface="B Nazanin" panose="00000400000000000000" pitchFamily="2" charset="-78"/>
            </a:endParaRPr>
          </a:p>
          <a:p>
            <a:pPr algn="ctr"/>
            <a:r>
              <a:rPr lang="fa-IR" sz="1600" b="1" dirty="0">
                <a:solidFill>
                  <a:schemeClr val="bg2"/>
                </a:solidFill>
                <a:cs typeface="B Zar" panose="00000400000000000000" pitchFamily="2" charset="-78"/>
              </a:rPr>
              <a:t>پایش آفت برگخوار کارادرینا در مزارع چغندرقند </a:t>
            </a:r>
            <a:endParaRPr lang="fa-IR" sz="1600" b="1" dirty="0" smtClean="0">
              <a:solidFill>
                <a:schemeClr val="bg2"/>
              </a:solidFill>
              <a:cs typeface="B Zar" panose="00000400000000000000" pitchFamily="2" charset="-78"/>
            </a:endParaRPr>
          </a:p>
          <a:p>
            <a:pPr algn="ctr"/>
            <a:r>
              <a:rPr lang="fa-IR" sz="1600" b="1" dirty="0" smtClean="0">
                <a:solidFill>
                  <a:schemeClr val="bg2"/>
                </a:solidFill>
                <a:cs typeface="B Zar" panose="00000400000000000000" pitchFamily="2" charset="-78"/>
              </a:rPr>
              <a:t>استان </a:t>
            </a:r>
            <a:r>
              <a:rPr lang="fa-IR" sz="1600" b="1" dirty="0">
                <a:solidFill>
                  <a:schemeClr val="bg2"/>
                </a:solidFill>
                <a:cs typeface="B Zar" panose="00000400000000000000" pitchFamily="2" charset="-78"/>
              </a:rPr>
              <a:t>آذربایجان </a:t>
            </a:r>
            <a:r>
              <a:rPr lang="fa-IR" sz="1600" b="1" dirty="0" smtClean="0">
                <a:solidFill>
                  <a:schemeClr val="bg2"/>
                </a:solidFill>
                <a:cs typeface="B Zar" panose="00000400000000000000" pitchFamily="2" charset="-78"/>
              </a:rPr>
              <a:t>غربی</a:t>
            </a:r>
          </a:p>
          <a:p>
            <a:pPr algn="ctr"/>
            <a:endParaRPr lang="fa-IR" sz="1600" b="1" dirty="0">
              <a:solidFill>
                <a:schemeClr val="bg2"/>
              </a:solidFill>
              <a:cs typeface="B Zar" panose="00000400000000000000" pitchFamily="2" charset="-78"/>
            </a:endParaRPr>
          </a:p>
          <a:p>
            <a:pPr algn="just"/>
            <a:r>
              <a:rPr lang="fa-IR" sz="1400" b="1" dirty="0" smtClean="0">
                <a:solidFill>
                  <a:schemeClr val="bg1"/>
                </a:solidFill>
                <a:cs typeface="B Zar" panose="00000400000000000000" pitchFamily="2" charset="-78"/>
              </a:rPr>
              <a:t>خانم دکتر مریم فروزان عضو </a:t>
            </a:r>
            <a:r>
              <a:rPr lang="fa-IR" sz="1400" b="1" dirty="0">
                <a:solidFill>
                  <a:schemeClr val="bg1"/>
                </a:solidFill>
                <a:cs typeface="B Zar" panose="00000400000000000000" pitchFamily="2" charset="-78"/>
              </a:rPr>
              <a:t>هیات علمی بخش تحقیقات گیاه‌پزشکی مرکز تحقیقات، با بررسی تله‌های فرمونی و نمونه‌برداری از مزارع چغندرقند، وضعیت حضور آفت برگخوار کارادرینا را مورد ارزیابی قرار داد. در این مطالعه، تراکم لاروها در مزرعه و میزان شکار در تله‌ها ثبت و تحلیل شد. نتایج این پایش به‌منظور برنامه‌ریزی</a:t>
            </a:r>
            <a:endParaRPr lang="fa-IR" sz="1400" b="1" dirty="0">
              <a:solidFill>
                <a:schemeClr val="bg1"/>
              </a:solidFill>
              <a:cs typeface="B Nazanin" panose="00000400000000000000" pitchFamily="2" charset="-78"/>
            </a:endParaRPr>
          </a:p>
        </p:txBody>
      </p:sp>
      <p:sp>
        <p:nvSpPr>
          <p:cNvPr id="5"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6" name="Picture 2" descr="C:\Users\pc\Downloads\photo1973902101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6527" y="3593310"/>
            <a:ext cx="3228497" cy="241885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7" name="Picture 3" descr="C:\Users\pc\Downloads\photo1973902096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89040" y="4499993"/>
            <a:ext cx="2520280" cy="336387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01752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58670" y="179513"/>
            <a:ext cx="5922658" cy="4464496"/>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b="1" dirty="0">
                <a:solidFill>
                  <a:schemeClr val="bg2"/>
                </a:solidFill>
                <a:cs typeface="B Zar" panose="00000400000000000000" pitchFamily="2" charset="-78"/>
              </a:rPr>
              <a:t>دیدار رئیس مرکز تحقیقات کشاورزی و منابع طبیعی آذربایجان غربی با رئیس مؤسسه تحقیقات ثبت و گواهی بذر و نهال </a:t>
            </a:r>
            <a:r>
              <a:rPr lang="fa-IR" sz="1600" b="1" dirty="0" smtClean="0">
                <a:solidFill>
                  <a:schemeClr val="bg2"/>
                </a:solidFill>
                <a:cs typeface="B Zar" panose="00000400000000000000" pitchFamily="2" charset="-78"/>
              </a:rPr>
              <a:t>کشور</a:t>
            </a:r>
          </a:p>
          <a:p>
            <a:pPr algn="just"/>
            <a:endParaRPr lang="fa-IR" sz="1600" b="1" dirty="0">
              <a:solidFill>
                <a:schemeClr val="bg1"/>
              </a:solidFill>
              <a:cs typeface="B Zar" panose="00000400000000000000" pitchFamily="2" charset="-78"/>
            </a:endParaRPr>
          </a:p>
          <a:p>
            <a:pPr algn="just"/>
            <a:r>
              <a:rPr lang="fa-IR" sz="1400" b="1" dirty="0" smtClean="0">
                <a:solidFill>
                  <a:schemeClr val="bg1"/>
                </a:solidFill>
                <a:cs typeface="B Zar" panose="00000400000000000000" pitchFamily="2" charset="-78"/>
              </a:rPr>
              <a:t>آقای دکتر اسماعیل </a:t>
            </a:r>
            <a:r>
              <a:rPr lang="fa-IR" sz="1400" b="1" dirty="0">
                <a:solidFill>
                  <a:schemeClr val="bg1"/>
                </a:solidFill>
                <a:cs typeface="B Zar" panose="00000400000000000000" pitchFamily="2" charset="-78"/>
              </a:rPr>
              <a:t>علیزاده، رئیس مرکز تحقیقات و آموزش کشاورزی و منابع طبیعی آذربایجان غربی، با داریوش طالقانی، رئیس مؤسسه تحقیقات ثبت و گواهی بذر و نهال کشور، دیدار و پیرامون مسائل و چالش‌های حوزه بذر و نهال در استان به بحث و تبادل‌نظر پرداختند.</a:t>
            </a:r>
          </a:p>
          <a:p>
            <a:pPr algn="just"/>
            <a:r>
              <a:rPr lang="fa-IR" sz="1400" b="1" dirty="0">
                <a:solidFill>
                  <a:schemeClr val="bg1"/>
                </a:solidFill>
                <a:cs typeface="B Zar" panose="00000400000000000000" pitchFamily="2" charset="-78"/>
              </a:rPr>
              <a:t>در این نشست، علیزاده از فعالیت‌های گسترده مرکز تحقیقات در زمینه تولید و پرورش بذور مادری و پرورشی گندم و جو، به‌ویژه گندم آبی و دیم، با مشارکت بخش خصوصی در استان خبر داد. وی افزود: «سالانه ۳۰ هزار تن بذر با همکاری مرکز تحقیقات استان تولید می‌شود که پس از تأمین نیازهای داخل استانی، به سایر نقاط کشور نیز ارسال می‌گردد».</a:t>
            </a:r>
          </a:p>
          <a:p>
            <a:pPr algn="just"/>
            <a:r>
              <a:rPr lang="fa-IR" sz="1400" b="1" dirty="0">
                <a:solidFill>
                  <a:schemeClr val="bg1"/>
                </a:solidFill>
                <a:cs typeface="B Zar" panose="00000400000000000000" pitchFamily="2" charset="-78"/>
              </a:rPr>
              <a:t>دکتر طالقانی نیز با قدردانی از فعالیت‌های مرکز تحقیقات آذربایجان غربی، این استان را یکی از استان‌های موفق در همراهی با سیاست‌های کلان مؤسسه دانست و بر لزوم نظارت و پیگیری مرکز تحقیقات بر فعالیت های شرکت های خصوصی تولید بذر تاکید نمود</a:t>
            </a:r>
            <a:r>
              <a:rPr lang="fa-IR" sz="1600" b="1" dirty="0">
                <a:solidFill>
                  <a:schemeClr val="bg1"/>
                </a:solidFill>
                <a:cs typeface="B Zar" panose="00000400000000000000" pitchFamily="2" charset="-78"/>
              </a:rPr>
              <a:t>.</a:t>
            </a:r>
          </a:p>
        </p:txBody>
      </p:sp>
      <p:sp>
        <p:nvSpPr>
          <p:cNvPr id="5"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6" name="Picture 2" descr="C:\Users\pc\Downloads\photo2008212564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40768" y="5041760"/>
            <a:ext cx="4104456" cy="2769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84260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23588" y="395537"/>
            <a:ext cx="5848571" cy="3816424"/>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b="1" dirty="0">
                <a:solidFill>
                  <a:schemeClr val="tx2">
                    <a:lumMod val="25000"/>
                  </a:schemeClr>
                </a:solidFill>
                <a:cs typeface="B Zar" panose="00000400000000000000" pitchFamily="2" charset="-78"/>
              </a:rPr>
              <a:t>دیدار رئیس مرکز تحقیقات کشاورزی و منابع طبیعی آذربایجان غربی با رئیس مؤسسه تحقیقات خاک و آب کشور</a:t>
            </a:r>
          </a:p>
          <a:p>
            <a:pPr algn="just"/>
            <a:endParaRPr lang="fa-IR" sz="1600" b="1" dirty="0">
              <a:cs typeface="B Zar" panose="00000400000000000000" pitchFamily="2" charset="-78"/>
            </a:endParaRPr>
          </a:p>
          <a:p>
            <a:pPr algn="just">
              <a:lnSpc>
                <a:spcPct val="120000"/>
              </a:lnSpc>
            </a:pPr>
            <a:r>
              <a:rPr lang="fa-IR" sz="1400" b="1" dirty="0">
                <a:solidFill>
                  <a:schemeClr val="bg1"/>
                </a:solidFill>
                <a:cs typeface="B Zar" panose="00000400000000000000" pitchFamily="2" charset="-78"/>
              </a:rPr>
              <a:t>در دیداری صمیمانه و سازنده، </a:t>
            </a:r>
            <a:r>
              <a:rPr lang="fa-IR" sz="1400" b="1" dirty="0" smtClean="0">
                <a:solidFill>
                  <a:schemeClr val="bg1"/>
                </a:solidFill>
                <a:cs typeface="B Zar" panose="00000400000000000000" pitchFamily="2" charset="-78"/>
              </a:rPr>
              <a:t>آقای دکتر اسماعیل </a:t>
            </a:r>
            <a:r>
              <a:rPr lang="fa-IR" sz="1400" b="1" dirty="0">
                <a:solidFill>
                  <a:schemeClr val="bg1"/>
                </a:solidFill>
                <a:cs typeface="B Zar" panose="00000400000000000000" pitchFamily="2" charset="-78"/>
              </a:rPr>
              <a:t>علیزاده، رئیس مرکز تحقیقات و آموزش کشاورزی و منابع طبیعی آذربایجان غربی، به همراه مسئول بخش خاک و آب استان، با </a:t>
            </a:r>
            <a:r>
              <a:rPr lang="fa-IR" sz="1400" b="1" dirty="0" smtClean="0">
                <a:solidFill>
                  <a:schemeClr val="bg1"/>
                </a:solidFill>
                <a:cs typeface="B Zar" panose="00000400000000000000" pitchFamily="2" charset="-78"/>
              </a:rPr>
              <a:t>آقای دکتر هادی </a:t>
            </a:r>
            <a:r>
              <a:rPr lang="fa-IR" sz="1400" b="1" dirty="0">
                <a:solidFill>
                  <a:schemeClr val="bg1"/>
                </a:solidFill>
                <a:cs typeface="B Zar" panose="00000400000000000000" pitchFamily="2" charset="-78"/>
              </a:rPr>
              <a:t>اسدی رحمانی، رئیس مؤسسه تحقیقات خاک و آب کشور و جمعی از معاونین ایشان، دیدار و گفت‌وگو کردند.</a:t>
            </a:r>
          </a:p>
          <a:p>
            <a:pPr algn="just">
              <a:lnSpc>
                <a:spcPct val="120000"/>
              </a:lnSpc>
            </a:pPr>
            <a:r>
              <a:rPr lang="fa-IR" sz="1400" b="1" dirty="0">
                <a:solidFill>
                  <a:schemeClr val="bg1"/>
                </a:solidFill>
                <a:cs typeface="B Zar" panose="00000400000000000000" pitchFamily="2" charset="-78"/>
              </a:rPr>
              <a:t> در این نشست تخصصی، مسائل و چالش‌های حوزه خاک و آب استان آذربایجان غربی بررسی شد و بر اهمیت حیاتی منابع خاک و آب در توسعه پایدار کشاورزی استان تأکید گردید. همچنین، اجرای پروژه‌های تحقیقاتی هدفمند با محوریت احیای دریاچه ارومیه و رفع مشکلات بهره‌برداران کشاورزی استان به عنوان اولویت‌های اصلی مطرح شد.</a:t>
            </a:r>
          </a:p>
          <a:p>
            <a:pPr algn="just">
              <a:lnSpc>
                <a:spcPct val="120000"/>
              </a:lnSpc>
            </a:pPr>
            <a:endParaRPr lang="fa-IR" sz="1600" b="1" dirty="0">
              <a:cs typeface="B Zar" panose="00000400000000000000" pitchFamily="2" charset="-78"/>
            </a:endParaRPr>
          </a:p>
        </p:txBody>
      </p:sp>
      <p:sp>
        <p:nvSpPr>
          <p:cNvPr id="7"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8" name="Picture 2" descr="C:\Users\pc\Downloads\photo2007376288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98460" y="4572000"/>
            <a:ext cx="4174756" cy="3112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19342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76672" y="467544"/>
            <a:ext cx="5904656" cy="3888432"/>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a-IR" sz="1400" b="1" dirty="0">
              <a:solidFill>
                <a:schemeClr val="bg1"/>
              </a:solidFill>
              <a:cs typeface="B Zar" panose="00000400000000000000" pitchFamily="2" charset="-78"/>
            </a:endParaRPr>
          </a:p>
          <a:p>
            <a:pPr algn="ctr"/>
            <a:r>
              <a:rPr lang="fa-IR" sz="1600" b="1" dirty="0" smtClean="0">
                <a:solidFill>
                  <a:schemeClr val="bg2"/>
                </a:solidFill>
                <a:cs typeface="B Zar" panose="00000400000000000000" pitchFamily="2" charset="-78"/>
              </a:rPr>
              <a:t>امضا قرارداد </a:t>
            </a:r>
            <a:r>
              <a:rPr lang="fa-IR" sz="1600" b="1" dirty="0">
                <a:solidFill>
                  <a:schemeClr val="bg2"/>
                </a:solidFill>
                <a:cs typeface="B Zar" panose="00000400000000000000" pitchFamily="2" charset="-78"/>
              </a:rPr>
              <a:t>همکاری بین شرکت پژوهشی نانو زیست پلاست و مرکز تحقیقات کشاورزی و منابع طبیعی آذربایجان </a:t>
            </a:r>
            <a:r>
              <a:rPr lang="fa-IR" sz="1600" b="1" dirty="0" smtClean="0">
                <a:solidFill>
                  <a:schemeClr val="bg2"/>
                </a:solidFill>
                <a:cs typeface="B Zar" panose="00000400000000000000" pitchFamily="2" charset="-78"/>
              </a:rPr>
              <a:t>غربی</a:t>
            </a:r>
          </a:p>
          <a:p>
            <a:pPr algn="just"/>
            <a:endParaRPr lang="fa-IR" sz="1400" b="1" dirty="0">
              <a:solidFill>
                <a:schemeClr val="bg1"/>
              </a:solidFill>
              <a:cs typeface="B Zar" panose="00000400000000000000" pitchFamily="2" charset="-78"/>
            </a:endParaRPr>
          </a:p>
          <a:p>
            <a:pPr algn="just"/>
            <a:r>
              <a:rPr lang="fa-IR" sz="1400" b="1" dirty="0" smtClean="0">
                <a:solidFill>
                  <a:schemeClr val="bg1"/>
                </a:solidFill>
                <a:cs typeface="B Zar" panose="00000400000000000000" pitchFamily="2" charset="-78"/>
              </a:rPr>
              <a:t>به </a:t>
            </a:r>
            <a:r>
              <a:rPr lang="fa-IR" sz="1400" b="1" dirty="0">
                <a:solidFill>
                  <a:schemeClr val="bg1"/>
                </a:solidFill>
                <a:cs typeface="B Zar" panose="00000400000000000000" pitchFamily="2" charset="-78"/>
              </a:rPr>
              <a:t>گزارش روابط عمومی به منظور بررسی  تأثیر کاغذ کرافت در افزایش ماندگاری محصولات باغی ، قرارداد همکاری تحقیقاتی بین شرکت نانو زیست پلاست به نمایندگی </a:t>
            </a:r>
            <a:r>
              <a:rPr lang="fa-IR" sz="1400" b="1" dirty="0" smtClean="0">
                <a:solidFill>
                  <a:schemeClr val="bg1"/>
                </a:solidFill>
                <a:cs typeface="B Zar" panose="00000400000000000000" pitchFamily="2" charset="-78"/>
              </a:rPr>
              <a:t>آقای دکتر هادی </a:t>
            </a:r>
            <a:r>
              <a:rPr lang="fa-IR" sz="1400" b="1" dirty="0">
                <a:solidFill>
                  <a:schemeClr val="bg1"/>
                </a:solidFill>
                <a:cs typeface="B Zar" panose="00000400000000000000" pitchFamily="2" charset="-78"/>
              </a:rPr>
              <a:t>الماسی و  رییس بخش تحقیقات‌ فنی و </a:t>
            </a:r>
            <a:r>
              <a:rPr lang="fa-IR" sz="1400" b="1" dirty="0" smtClean="0">
                <a:solidFill>
                  <a:schemeClr val="bg1"/>
                </a:solidFill>
                <a:cs typeface="B Zar" panose="00000400000000000000" pitchFamily="2" charset="-78"/>
              </a:rPr>
              <a:t>مهندسی خانم دکتر </a:t>
            </a:r>
            <a:r>
              <a:rPr lang="fa-IR" sz="1400" b="1" dirty="0">
                <a:solidFill>
                  <a:schemeClr val="bg1"/>
                </a:solidFill>
                <a:cs typeface="B Zar" panose="00000400000000000000" pitchFamily="2" charset="-78"/>
              </a:rPr>
              <a:t>شهین زمردی به امضا رسید.</a:t>
            </a:r>
          </a:p>
          <a:p>
            <a:pPr algn="just"/>
            <a:endParaRPr lang="fa-IR" sz="1400" b="1" dirty="0">
              <a:solidFill>
                <a:schemeClr val="bg1"/>
              </a:solidFill>
              <a:cs typeface="B Zar" panose="00000400000000000000" pitchFamily="2" charset="-78"/>
            </a:endParaRPr>
          </a:p>
          <a:p>
            <a:pPr algn="just"/>
            <a:r>
              <a:rPr lang="fa-IR" sz="1400" b="1" dirty="0">
                <a:solidFill>
                  <a:schemeClr val="bg1"/>
                </a:solidFill>
                <a:cs typeface="B Zar" panose="00000400000000000000" pitchFamily="2" charset="-78"/>
              </a:rPr>
              <a:t>موضوع این قرارداد، ارزیابی تأثیر کاغذ کرافت بر افزایش ماندگاری محصولات باغی است که با هدف بهبود کیفیت نگهداری، کاهش ضایعات و ارتقاء استانداردهای بسته‌بندی در زنجیره تأمین محصولات کشاورزی به اجرا در خواهد آمد.</a:t>
            </a:r>
          </a:p>
          <a:p>
            <a:pPr algn="just"/>
            <a:r>
              <a:rPr lang="fa-IR" sz="1400" b="1" dirty="0">
                <a:solidFill>
                  <a:schemeClr val="bg1"/>
                </a:solidFill>
                <a:cs typeface="B Zar" panose="00000400000000000000" pitchFamily="2" charset="-78"/>
              </a:rPr>
              <a:t> رئیس بخش تحقیقات فنی و مهندسی، این همکاری را گامی مؤثر در جهت تجاری‌سازی یافته‌های علمی و کاربردی‌سازی نتایج تحقیقات دانشگاهی در صنعت دانست.این پروژه قرار است طی یک دوره مشخص با مشارکت تیم‌های تخصصی از  هر دو طرف به مرحله اجرا برسد و نتایج آن می‌تواند در بسته‌بندی هوشمند محصولات باغی موثر واقع شود.</a:t>
            </a:r>
          </a:p>
          <a:p>
            <a:pPr algn="just"/>
            <a:r>
              <a:rPr lang="fa-IR" sz="1400" b="1" dirty="0" smtClean="0">
                <a:solidFill>
                  <a:schemeClr val="bg1"/>
                </a:solidFill>
                <a:cs typeface="B Nazanin" panose="00000400000000000000" pitchFamily="2" charset="-78"/>
              </a:rPr>
              <a:t>.</a:t>
            </a:r>
            <a:endParaRPr lang="en-US" sz="1400" dirty="0">
              <a:solidFill>
                <a:schemeClr val="bg1"/>
              </a:solidFill>
            </a:endParaRPr>
          </a:p>
        </p:txBody>
      </p:sp>
      <p:sp>
        <p:nvSpPr>
          <p:cNvPr id="5"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6" name="Picture 2" descr="C:\Users\pc\Downloads\photo2023470569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20888" y="4642832"/>
            <a:ext cx="2347730" cy="359496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03996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36529" y="539553"/>
            <a:ext cx="6264697" cy="3528391"/>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b="1" dirty="0">
                <a:solidFill>
                  <a:schemeClr val="tx2">
                    <a:lumMod val="25000"/>
                  </a:schemeClr>
                </a:solidFill>
                <a:cs typeface="B Zar" panose="00000400000000000000" pitchFamily="2" charset="-78"/>
              </a:rPr>
              <a:t>سنجش مقدار تلفات و دورریز سیب درختی</a:t>
            </a:r>
          </a:p>
          <a:p>
            <a:pPr algn="just"/>
            <a:endParaRPr lang="fa-IR" sz="1600" b="1" dirty="0">
              <a:cs typeface="B Zar" panose="00000400000000000000" pitchFamily="2" charset="-78"/>
            </a:endParaRPr>
          </a:p>
          <a:p>
            <a:pPr algn="just"/>
            <a:r>
              <a:rPr lang="fa-IR" sz="1400" b="1" dirty="0">
                <a:solidFill>
                  <a:schemeClr val="bg1"/>
                </a:solidFill>
                <a:cs typeface="B Zar" panose="00000400000000000000" pitchFamily="2" charset="-78"/>
              </a:rPr>
              <a:t>در راستای اجرای طرح پژوهشی «سنجش مقدار تلفات و دورریز سیب درختی و شناسایی نقاط بحرانی ایجاد آن در طول مراحل پس از برداشت و ارائه راهکارهای فنی و عملی برای کاهش دورریز طی زنجیره ارزش سیب درختی»، بازدید میدانی از میدان میوه و تره‌بار شهرداری ارومیه انجام شد.</a:t>
            </a:r>
          </a:p>
          <a:p>
            <a:pPr algn="just"/>
            <a:endParaRPr lang="fa-IR" sz="1400" b="1" dirty="0">
              <a:solidFill>
                <a:schemeClr val="bg1"/>
              </a:solidFill>
              <a:cs typeface="B Zar" panose="00000400000000000000" pitchFamily="2" charset="-78"/>
            </a:endParaRPr>
          </a:p>
          <a:p>
            <a:pPr algn="just"/>
            <a:r>
              <a:rPr lang="fa-IR" sz="1400" b="1" dirty="0">
                <a:solidFill>
                  <a:schemeClr val="bg1"/>
                </a:solidFill>
                <a:cs typeface="B Zar" panose="00000400000000000000" pitchFamily="2" charset="-78"/>
              </a:rPr>
              <a:t>در این بازدید که با هدف بررسی دقیق وضعیت نگهداری، بسته‌بندی و عرضه سیب صورت گرفت، </a:t>
            </a:r>
            <a:r>
              <a:rPr lang="fa-IR" sz="1400" b="1" dirty="0" smtClean="0">
                <a:solidFill>
                  <a:schemeClr val="bg1"/>
                </a:solidFill>
                <a:cs typeface="B Zar" panose="00000400000000000000" pitchFamily="2" charset="-78"/>
              </a:rPr>
              <a:t>آقای دکتر ایرج </a:t>
            </a:r>
            <a:r>
              <a:rPr lang="fa-IR" sz="1400" b="1" dirty="0">
                <a:solidFill>
                  <a:schemeClr val="bg1"/>
                </a:solidFill>
                <a:cs typeface="B Zar" panose="00000400000000000000" pitchFamily="2" charset="-78"/>
              </a:rPr>
              <a:t>کریمی ثانی، محقق بخش فنی و مهندسی ، با حضور در محل به جمع‌آوری داده‌های میدانی و ارزیابی عوامل مؤثر در ایجاد ضایعات این محصول پرداخت.</a:t>
            </a:r>
          </a:p>
          <a:p>
            <a:pPr algn="just"/>
            <a:r>
              <a:rPr lang="fa-IR" sz="1400" b="1" dirty="0">
                <a:solidFill>
                  <a:schemeClr val="bg1"/>
                </a:solidFill>
                <a:cs typeface="B Zar" panose="00000400000000000000" pitchFamily="2" charset="-78"/>
              </a:rPr>
              <a:t>هدف از این مطالعات میدانی، شناسایی نقاط بحرانی در زنجیره ارزش سیب و فراهم‌سازی بستر علمی جهت ارائه راهکارهای عملی در راستای کاهش تلفات و دورریز این محصول ارزشمند کشاورزی است.</a:t>
            </a:r>
          </a:p>
        </p:txBody>
      </p:sp>
      <p:sp>
        <p:nvSpPr>
          <p:cNvPr id="6"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7" name="Picture 3" descr="C:\Users\pc\Desktop\سیب.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9040" y="6481499"/>
            <a:ext cx="2520280" cy="169090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8" name="Picture 2" descr="C:\Users\pc\Desktop\سیب2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688" y="6454821"/>
            <a:ext cx="2664296" cy="177296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9" name="Picture 2" descr="C:\Users\pc\Downloads\photo2029404322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00808" y="4139952"/>
            <a:ext cx="3696332" cy="231286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0060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58670" y="323528"/>
            <a:ext cx="5634626" cy="396044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b="1" dirty="0">
                <a:solidFill>
                  <a:schemeClr val="bg2"/>
                </a:solidFill>
                <a:cs typeface="B Zar" panose="00000400000000000000" pitchFamily="2" charset="-78"/>
              </a:rPr>
              <a:t>برگزاری چهارمین جلسه هیأت اندیشه‌ورز استان با محوریت موضوع آب در مرکز تحقیقات کشاورزی و منابع طبیعی آذربایجان غربی</a:t>
            </a:r>
          </a:p>
          <a:p>
            <a:pPr algn="just"/>
            <a:endParaRPr lang="fa-IR" sz="1600" b="1" dirty="0">
              <a:solidFill>
                <a:schemeClr val="bg1"/>
              </a:solidFill>
              <a:cs typeface="B Zar" panose="00000400000000000000" pitchFamily="2" charset="-78"/>
            </a:endParaRPr>
          </a:p>
          <a:p>
            <a:pPr algn="just"/>
            <a:r>
              <a:rPr lang="fa-IR" sz="1400" b="1" dirty="0">
                <a:solidFill>
                  <a:schemeClr val="bg1"/>
                </a:solidFill>
                <a:cs typeface="B Zar" panose="00000400000000000000" pitchFamily="2" charset="-78"/>
              </a:rPr>
              <a:t>در این جلسه کارشناسان و اعضای هیأت اندیشه‌ورز به بحث و تبادل نظر پیرامون مدیریت منابع آبی، راهکارهای بهینه‌سازی مصرف آب در بخش کشاورزی و تأمین امنیت آبی استان پرداختند.</a:t>
            </a:r>
          </a:p>
          <a:p>
            <a:pPr algn="just"/>
            <a:r>
              <a:rPr lang="fa-IR" sz="1400" b="1" dirty="0">
                <a:solidFill>
                  <a:schemeClr val="bg1"/>
                </a:solidFill>
                <a:cs typeface="B Zar" panose="00000400000000000000" pitchFamily="2" charset="-78"/>
              </a:rPr>
              <a:t>از نکات برجسته این نشست، ارائه </a:t>
            </a:r>
            <a:r>
              <a:rPr lang="fa-IR" sz="1400" b="1" dirty="0" smtClean="0">
                <a:solidFill>
                  <a:schemeClr val="bg1"/>
                </a:solidFill>
                <a:cs typeface="B Zar" panose="00000400000000000000" pitchFamily="2" charset="-78"/>
              </a:rPr>
              <a:t>آقای دکتر </a:t>
            </a:r>
            <a:r>
              <a:rPr lang="fa-IR" sz="1400" b="1" dirty="0">
                <a:solidFill>
                  <a:schemeClr val="bg1"/>
                </a:solidFill>
                <a:cs typeface="B Zar" panose="00000400000000000000" pitchFamily="2" charset="-78"/>
              </a:rPr>
              <a:t>یاسر حمدی، </a:t>
            </a:r>
            <a:r>
              <a:rPr lang="fa-IR" sz="1400" b="1" dirty="0" smtClean="0">
                <a:solidFill>
                  <a:schemeClr val="bg1"/>
                </a:solidFill>
                <a:cs typeface="B Zar" panose="00000400000000000000" pitchFamily="2" charset="-78"/>
              </a:rPr>
              <a:t>محقق بخش </a:t>
            </a:r>
            <a:r>
              <a:rPr lang="fa-IR" sz="1400" b="1" dirty="0">
                <a:solidFill>
                  <a:schemeClr val="bg1"/>
                </a:solidFill>
                <a:cs typeface="B Zar" panose="00000400000000000000" pitchFamily="2" charset="-78"/>
              </a:rPr>
              <a:t>فنی مهندسی بود</a:t>
            </a:r>
          </a:p>
          <a:p>
            <a:pPr algn="just"/>
            <a:r>
              <a:rPr lang="fa-IR" sz="1400" b="1" dirty="0">
                <a:solidFill>
                  <a:schemeClr val="bg1"/>
                </a:solidFill>
                <a:cs typeface="B Zar" panose="00000400000000000000" pitchFamily="2" charset="-78"/>
              </a:rPr>
              <a:t>که در این ارائه، اهمیت بهره‌گیری از فناوری‌های نوین برای بهبود کارایی مصرف آب و پیش‌بینی خشکسالی با استفاده از داده‌های مدل </a:t>
            </a:r>
            <a:r>
              <a:rPr lang="en-US" sz="1400" b="1" dirty="0">
                <a:solidFill>
                  <a:schemeClr val="bg1"/>
                </a:solidFill>
                <a:cs typeface="B Zar" panose="00000400000000000000" pitchFamily="2" charset="-78"/>
              </a:rPr>
              <a:t>GDD </a:t>
            </a:r>
            <a:r>
              <a:rPr lang="fa-IR" sz="1400" b="1" dirty="0">
                <a:solidFill>
                  <a:schemeClr val="bg1"/>
                </a:solidFill>
                <a:cs typeface="B Zar" panose="00000400000000000000" pitchFamily="2" charset="-78"/>
              </a:rPr>
              <a:t>به‌منظور اتخاذ تصمیمات راهبردی در بخش کشاورزی مورد تاکید قرار گرفت.</a:t>
            </a:r>
          </a:p>
          <a:p>
            <a:pPr algn="just"/>
            <a:r>
              <a:rPr lang="fa-IR" sz="1400" b="1" dirty="0">
                <a:solidFill>
                  <a:schemeClr val="bg1"/>
                </a:solidFill>
                <a:cs typeface="B Zar" panose="00000400000000000000" pitchFamily="2" charset="-78"/>
              </a:rPr>
              <a:t>این جلسه با هدف هم‌افزایی اندیشه‌ها و ارائه راهکارهای موثر برای مقابله با چالش‌های کم‌آبی در استان آذربایجان غربی برگزار شده و تصمیمات اتخاذ شده می‌تواند نقش موثری در مدیریت منابع آب منطقه ایفا نماید</a:t>
            </a:r>
            <a:r>
              <a:rPr lang="fa-IR" sz="1400" b="1" dirty="0">
                <a:cs typeface="B Zar" panose="00000400000000000000" pitchFamily="2" charset="-78"/>
              </a:rPr>
              <a:t>.</a:t>
            </a:r>
          </a:p>
        </p:txBody>
      </p:sp>
      <p:sp>
        <p:nvSpPr>
          <p:cNvPr id="5"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6" name="Picture 2" descr="C:\Users\pc\Downloads\photo2033721676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9294" y="4519423"/>
            <a:ext cx="5640026" cy="3580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45994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76672" y="467544"/>
            <a:ext cx="5832648" cy="396044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a-IR" sz="1400" b="1" dirty="0">
              <a:solidFill>
                <a:schemeClr val="bg2"/>
              </a:solidFill>
              <a:cs typeface="B Nazanin" panose="00000400000000000000" pitchFamily="2" charset="-78"/>
            </a:endParaRPr>
          </a:p>
          <a:p>
            <a:pPr algn="ctr"/>
            <a:r>
              <a:rPr lang="fa-IR" sz="1600" b="1" dirty="0">
                <a:solidFill>
                  <a:schemeClr val="tx2">
                    <a:lumMod val="25000"/>
                  </a:schemeClr>
                </a:solidFill>
                <a:cs typeface="B Zar" panose="00000400000000000000" pitchFamily="2" charset="-78"/>
              </a:rPr>
              <a:t>بازدید تخصصی از باغات گیلاس و گردوی  منطقه انزل ارومیه توسط اعضای هیات علمی و محققان مرکز تحقیقات کشاورزی و منابع طبیعی آذربایجان </a:t>
            </a:r>
            <a:r>
              <a:rPr lang="fa-IR" sz="1600" b="1" dirty="0" smtClean="0">
                <a:solidFill>
                  <a:schemeClr val="tx2">
                    <a:lumMod val="25000"/>
                  </a:schemeClr>
                </a:solidFill>
                <a:cs typeface="B Zar" panose="00000400000000000000" pitchFamily="2" charset="-78"/>
              </a:rPr>
              <a:t>غربی</a:t>
            </a:r>
          </a:p>
          <a:p>
            <a:endParaRPr lang="fa-IR" sz="1600" b="1" dirty="0">
              <a:solidFill>
                <a:schemeClr val="bg2"/>
              </a:solidFill>
              <a:cs typeface="B Zar" panose="00000400000000000000" pitchFamily="2" charset="-78"/>
            </a:endParaRPr>
          </a:p>
          <a:p>
            <a:pPr algn="just"/>
            <a:r>
              <a:rPr lang="fa-IR" sz="1400" b="1" dirty="0">
                <a:solidFill>
                  <a:schemeClr val="bg1"/>
                </a:solidFill>
                <a:cs typeface="B Zar" panose="00000400000000000000" pitchFamily="2" charset="-78"/>
              </a:rPr>
              <a:t>در راستای بررسی میدانی مشکلات باغداران، و در قالب طرح یاوران تولید، بازدیدی تخصصی از باغات گیلاس و گردوی منطقه انزل ارومیه، به‌ویژه روستاهای کهریز و گل‌تپه، با حضور تیمی از کارشناسان خبره انجام شد</a:t>
            </a:r>
            <a:r>
              <a:rPr lang="fa-IR" sz="1400" b="1" dirty="0" smtClean="0">
                <a:solidFill>
                  <a:schemeClr val="bg1"/>
                </a:solidFill>
                <a:cs typeface="B Zar" panose="00000400000000000000" pitchFamily="2" charset="-78"/>
              </a:rPr>
              <a:t>.</a:t>
            </a:r>
            <a:endParaRPr lang="fa-IR" sz="1400" b="1" dirty="0">
              <a:solidFill>
                <a:schemeClr val="bg1"/>
              </a:solidFill>
              <a:cs typeface="B Zar" panose="00000400000000000000" pitchFamily="2" charset="-78"/>
            </a:endParaRPr>
          </a:p>
          <a:p>
            <a:pPr algn="just"/>
            <a:r>
              <a:rPr lang="fa-IR" sz="1400" b="1" dirty="0">
                <a:solidFill>
                  <a:schemeClr val="bg1"/>
                </a:solidFill>
                <a:cs typeface="B Zar" panose="00000400000000000000" pitchFamily="2" charset="-78"/>
              </a:rPr>
              <a:t>این بازدید با مشارکت متخصصین مختلف  در باغبانی( </a:t>
            </a:r>
            <a:r>
              <a:rPr lang="fa-IR" sz="1400" b="1" dirty="0" smtClean="0">
                <a:solidFill>
                  <a:schemeClr val="bg1"/>
                </a:solidFill>
                <a:cs typeface="B Zar" panose="00000400000000000000" pitchFamily="2" charset="-78"/>
              </a:rPr>
              <a:t>آقای دکتر عظیمی</a:t>
            </a:r>
            <a:r>
              <a:rPr lang="fa-IR" sz="1400" b="1" dirty="0">
                <a:solidFill>
                  <a:schemeClr val="bg1"/>
                </a:solidFill>
                <a:cs typeface="B Zar" panose="00000400000000000000" pitchFamily="2" charset="-78"/>
              </a:rPr>
              <a:t>), گیاهپزشکی( </a:t>
            </a:r>
            <a:r>
              <a:rPr lang="fa-IR" sz="1400" b="1" dirty="0" smtClean="0">
                <a:solidFill>
                  <a:schemeClr val="bg1"/>
                </a:solidFill>
                <a:cs typeface="B Zar" panose="00000400000000000000" pitchFamily="2" charset="-78"/>
              </a:rPr>
              <a:t>آقای دکترحنیفه</a:t>
            </a:r>
            <a:r>
              <a:rPr lang="fa-IR" sz="1400" b="1" dirty="0">
                <a:solidFill>
                  <a:schemeClr val="bg1"/>
                </a:solidFill>
                <a:cs typeface="B Zar" panose="00000400000000000000" pitchFamily="2" charset="-78"/>
              </a:rPr>
              <a:t>), </a:t>
            </a:r>
            <a:r>
              <a:rPr lang="fa-IR" sz="1400" b="1" dirty="0" smtClean="0">
                <a:solidFill>
                  <a:schemeClr val="bg1"/>
                </a:solidFill>
                <a:cs typeface="B Zar" panose="00000400000000000000" pitchFamily="2" charset="-78"/>
              </a:rPr>
              <a:t>خاکشناسی(خانم دکتر پیری</a:t>
            </a:r>
            <a:r>
              <a:rPr lang="fa-IR" sz="1400" b="1" dirty="0">
                <a:solidFill>
                  <a:schemeClr val="bg1"/>
                </a:solidFill>
                <a:cs typeface="B Zar" panose="00000400000000000000" pitchFamily="2" charset="-78"/>
              </a:rPr>
              <a:t>), به همراه کارشناسان مدیریت حفظ نباتات استان  و شهرستان ارومیه و مسئول مرکز خدمات کشاورزی منطقه انزل </a:t>
            </a:r>
            <a:r>
              <a:rPr lang="fa-IR" sz="1400" b="1" dirty="0" smtClean="0">
                <a:solidFill>
                  <a:schemeClr val="bg1"/>
                </a:solidFill>
                <a:cs typeface="B Zar" panose="00000400000000000000" pitchFamily="2" charset="-78"/>
              </a:rPr>
              <a:t>صورت </a:t>
            </a:r>
            <a:r>
              <a:rPr lang="fa-IR" sz="1400" b="1" dirty="0">
                <a:solidFill>
                  <a:schemeClr val="bg1"/>
                </a:solidFill>
                <a:cs typeface="B Zar" panose="00000400000000000000" pitchFamily="2" charset="-78"/>
              </a:rPr>
              <a:t>گرفت</a:t>
            </a:r>
            <a:r>
              <a:rPr lang="fa-IR" sz="1400" b="1" dirty="0" smtClean="0">
                <a:solidFill>
                  <a:schemeClr val="bg1"/>
                </a:solidFill>
                <a:cs typeface="B Zar" panose="00000400000000000000" pitchFamily="2" charset="-78"/>
              </a:rPr>
              <a:t>.</a:t>
            </a:r>
            <a:endParaRPr lang="fa-IR" sz="1400" b="1" dirty="0">
              <a:solidFill>
                <a:schemeClr val="bg1"/>
              </a:solidFill>
              <a:cs typeface="B Zar" panose="00000400000000000000" pitchFamily="2" charset="-78"/>
            </a:endParaRPr>
          </a:p>
          <a:p>
            <a:pPr algn="just"/>
            <a:r>
              <a:rPr lang="fa-IR" sz="1400" b="1" dirty="0">
                <a:solidFill>
                  <a:schemeClr val="bg1"/>
                </a:solidFill>
                <a:cs typeface="B Zar" panose="00000400000000000000" pitchFamily="2" charset="-78"/>
              </a:rPr>
              <a:t>در جریان این بازدید، کارشناسان ضمن بررسی دقیق وضعیت  باغات و نمونه‌برداری‌های اولیه، به تحلیل میدانی علل خشکیدگی درختان گیلاس و گردو پرداختند. منطقه انزل، به‌ویژه روستاهای کهریز و گل‌تپه، از قطب‌های</a:t>
            </a:r>
          </a:p>
          <a:p>
            <a:pPr algn="just"/>
            <a:r>
              <a:rPr lang="fa-IR" sz="1400" b="1" dirty="0">
                <a:solidFill>
                  <a:schemeClr val="bg1"/>
                </a:solidFill>
                <a:cs typeface="B Zar" panose="00000400000000000000" pitchFamily="2" charset="-78"/>
              </a:rPr>
              <a:t> مهم تولید گیلاس در استان آذربایجان‌غربی به شمار می‌روند و حفظ سلامت باغات این منطقه از اهمیت بالایی برخوردار است.</a:t>
            </a:r>
          </a:p>
          <a:p>
            <a:pPr algn="just"/>
            <a:r>
              <a:rPr lang="fa-IR" sz="1400" b="1" dirty="0" smtClean="0">
                <a:solidFill>
                  <a:schemeClr val="bg2"/>
                </a:solidFill>
                <a:cs typeface="B Nazanin" panose="00000400000000000000" pitchFamily="2" charset="-78"/>
              </a:rPr>
              <a:t>. </a:t>
            </a:r>
            <a:endParaRPr lang="en-US" sz="1400" dirty="0">
              <a:solidFill>
                <a:schemeClr val="bg2"/>
              </a:solidFill>
            </a:endParaRPr>
          </a:p>
        </p:txBody>
      </p:sp>
      <p:sp>
        <p:nvSpPr>
          <p:cNvPr id="7"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8" name="Picture 2" descr="C:\Users\pc\Downloads\photo2037119987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0848" y="4782690"/>
            <a:ext cx="2880320" cy="341371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32279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47658" y="179512"/>
            <a:ext cx="5778642" cy="3867894"/>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a-IR" sz="1600" b="1" dirty="0">
              <a:solidFill>
                <a:schemeClr val="bg1"/>
              </a:solidFill>
              <a:cs typeface="B Zar" panose="00000400000000000000" pitchFamily="2" charset="-78"/>
            </a:endParaRPr>
          </a:p>
          <a:p>
            <a:pPr algn="ctr"/>
            <a:r>
              <a:rPr lang="fa-IR" sz="1600" b="1" dirty="0">
                <a:solidFill>
                  <a:schemeClr val="bg2"/>
                </a:solidFill>
                <a:cs typeface="B Zar" panose="00000400000000000000" pitchFamily="2" charset="-78"/>
              </a:rPr>
              <a:t>بازدید معاونت تولیدات گیاهی سازمان جهاد کشاورزی از طرح‌های تحقیقاتی بخش چغندر قند و واحد بوجاری بذر گواهی شده گندم ایستگاه تحقیقات کشاورزی میاندوآب</a:t>
            </a:r>
          </a:p>
          <a:p>
            <a:pPr algn="just"/>
            <a:endParaRPr lang="fa-IR" sz="1600" b="1" dirty="0">
              <a:solidFill>
                <a:schemeClr val="bg1"/>
              </a:solidFill>
              <a:cs typeface="B Zar" panose="00000400000000000000" pitchFamily="2" charset="-78"/>
            </a:endParaRPr>
          </a:p>
          <a:p>
            <a:pPr algn="just"/>
            <a:r>
              <a:rPr lang="fa-IR" sz="1600" b="1" dirty="0">
                <a:solidFill>
                  <a:schemeClr val="bg1"/>
                </a:solidFill>
                <a:cs typeface="B Zar" panose="00000400000000000000" pitchFamily="2" charset="-78"/>
              </a:rPr>
              <a:t> </a:t>
            </a:r>
            <a:r>
              <a:rPr lang="fa-IR" sz="1400" b="1" dirty="0" smtClean="0">
                <a:solidFill>
                  <a:schemeClr val="bg1"/>
                </a:solidFill>
                <a:cs typeface="B Zar" panose="00000400000000000000" pitchFamily="2" charset="-78"/>
              </a:rPr>
              <a:t>آقای دکتردیانتی </a:t>
            </a:r>
            <a:r>
              <a:rPr lang="fa-IR" sz="1400" b="1" dirty="0">
                <a:solidFill>
                  <a:schemeClr val="bg1"/>
                </a:solidFill>
                <a:cs typeface="B Zar" panose="00000400000000000000" pitchFamily="2" charset="-78"/>
              </a:rPr>
              <a:t>معاون تولیدات گیاهی سازمان جهاد کشاورزی، از ایستگاه تحقیقات بخش چغندر قند و همچنین واحد بوجاری بذر گواهی شده گندم جنوب استان بازدید به عمل آوردند. این بازدید با هدف ارزیابی طرح‌های تحقیقاتی و بررسی فرآیندهای تولید بذرهای گواهی شده گندم انجام شد.</a:t>
            </a:r>
          </a:p>
          <a:p>
            <a:pPr algn="just"/>
            <a:r>
              <a:rPr lang="fa-IR" sz="1400" b="1" dirty="0">
                <a:solidFill>
                  <a:schemeClr val="bg1"/>
                </a:solidFill>
                <a:cs typeface="B Zar" panose="00000400000000000000" pitchFamily="2" charset="-78"/>
              </a:rPr>
              <a:t>در جریان این بازدید،  </a:t>
            </a:r>
            <a:r>
              <a:rPr lang="fa-IR" sz="1400" b="1" dirty="0" smtClean="0">
                <a:solidFill>
                  <a:schemeClr val="bg1"/>
                </a:solidFill>
                <a:cs typeface="B Zar" panose="00000400000000000000" pitchFamily="2" charset="-78"/>
              </a:rPr>
              <a:t>دکتر دیانتی </a:t>
            </a:r>
            <a:r>
              <a:rPr lang="fa-IR" sz="1400" b="1" dirty="0">
                <a:solidFill>
                  <a:schemeClr val="bg1"/>
                </a:solidFill>
                <a:cs typeface="B Zar" panose="00000400000000000000" pitchFamily="2" charset="-78"/>
              </a:rPr>
              <a:t>ضمن بازدید از آزمایشگاه‌ها و مزارع تحقیقاتی، با مسئولین و کارشناسان ایستگاه به گفتگو پرداخته و  بر اهمیت افزایش بهره‌وری و در بخش کشاورزی تاکید کردند. </a:t>
            </a:r>
            <a:r>
              <a:rPr lang="fa-IR" sz="1400" b="1" dirty="0" smtClean="0">
                <a:solidFill>
                  <a:schemeClr val="bg1"/>
                </a:solidFill>
                <a:cs typeface="B Zar" panose="00000400000000000000" pitchFamily="2" charset="-78"/>
              </a:rPr>
              <a:t>آقای دکتر حیدر </a:t>
            </a:r>
            <a:r>
              <a:rPr lang="fa-IR" sz="1400" b="1" dirty="0">
                <a:solidFill>
                  <a:schemeClr val="bg1"/>
                </a:solidFill>
                <a:cs typeface="B Zar" panose="00000400000000000000" pitchFamily="2" charset="-78"/>
              </a:rPr>
              <a:t>عزیزی عضو هیات علمی و رییس بخش تحقیقات چغندر قند نیز در رابطه با طرح های پژوهشی انجام شده در ایستگاه تحقیقات کشاورزی میاندوآب توضیحاتی ارائه نمود</a:t>
            </a:r>
            <a:r>
              <a:rPr lang="fa-IR" sz="1400" b="1" dirty="0" smtClean="0">
                <a:solidFill>
                  <a:schemeClr val="bg1"/>
                </a:solidFill>
                <a:cs typeface="B Nazanin" panose="00000400000000000000" pitchFamily="2" charset="-78"/>
              </a:rPr>
              <a:t>.</a:t>
            </a:r>
            <a:endParaRPr lang="en-US" sz="1400" dirty="0">
              <a:solidFill>
                <a:schemeClr val="bg1"/>
              </a:solidFill>
            </a:endParaRPr>
          </a:p>
        </p:txBody>
      </p:sp>
      <p:sp>
        <p:nvSpPr>
          <p:cNvPr id="5"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6" name="Picture 2" descr="C:\Users\pc\Downloads\photo2038193062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8963" y="4417078"/>
            <a:ext cx="6036057" cy="33952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81631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6252" y="637681"/>
            <a:ext cx="3498027" cy="1421484"/>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6093" y="2058067"/>
            <a:ext cx="2097087" cy="1566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9"/>
          <p:cNvPicPr>
            <a:picLocks noChangeAspect="1"/>
          </p:cNvPicPr>
          <p:nvPr/>
        </p:nvPicPr>
        <p:blipFill>
          <a:blip r:embed="rId4"/>
          <a:stretch>
            <a:fillRect/>
          </a:stretch>
        </p:blipFill>
        <p:spPr>
          <a:xfrm flipH="1">
            <a:off x="190631" y="2195736"/>
            <a:ext cx="2520280" cy="1610530"/>
          </a:xfrm>
          <a:prstGeom prst="rect">
            <a:avLst/>
          </a:prstGeom>
        </p:spPr>
      </p:pic>
      <p:pic>
        <p:nvPicPr>
          <p:cNvPr id="21" name="Picture 20"/>
          <p:cNvPicPr>
            <a:picLocks noChangeAspect="1"/>
          </p:cNvPicPr>
          <p:nvPr/>
        </p:nvPicPr>
        <p:blipFill>
          <a:blip r:embed="rId5"/>
          <a:stretch>
            <a:fillRect/>
          </a:stretch>
        </p:blipFill>
        <p:spPr>
          <a:xfrm>
            <a:off x="4704517" y="5243657"/>
            <a:ext cx="1697077" cy="1272559"/>
          </a:xfrm>
          <a:prstGeom prst="rect">
            <a:avLst/>
          </a:prstGeom>
        </p:spPr>
      </p:pic>
      <p:pic>
        <p:nvPicPr>
          <p:cNvPr id="22" name="Picture 21"/>
          <p:cNvPicPr>
            <a:picLocks noChangeAspect="1"/>
          </p:cNvPicPr>
          <p:nvPr/>
        </p:nvPicPr>
        <p:blipFill>
          <a:blip r:embed="rId6"/>
          <a:stretch>
            <a:fillRect/>
          </a:stretch>
        </p:blipFill>
        <p:spPr>
          <a:xfrm>
            <a:off x="2708920" y="3001001"/>
            <a:ext cx="1568468" cy="1176121"/>
          </a:xfrm>
          <a:prstGeom prst="rect">
            <a:avLst/>
          </a:prstGeom>
        </p:spPr>
      </p:pic>
      <p:pic>
        <p:nvPicPr>
          <p:cNvPr id="23" name="Picture 22"/>
          <p:cNvPicPr>
            <a:picLocks noChangeAspect="1"/>
          </p:cNvPicPr>
          <p:nvPr/>
        </p:nvPicPr>
        <p:blipFill>
          <a:blip r:embed="rId7"/>
          <a:stretch>
            <a:fillRect/>
          </a:stretch>
        </p:blipFill>
        <p:spPr>
          <a:xfrm>
            <a:off x="190631" y="4368339"/>
            <a:ext cx="2264262" cy="1593992"/>
          </a:xfrm>
          <a:prstGeom prst="rect">
            <a:avLst/>
          </a:prstGeom>
        </p:spPr>
      </p:pic>
      <p:pic>
        <p:nvPicPr>
          <p:cNvPr id="24" name="Picture 23"/>
          <p:cNvPicPr>
            <a:picLocks noChangeAspect="1"/>
          </p:cNvPicPr>
          <p:nvPr/>
        </p:nvPicPr>
        <p:blipFill>
          <a:blip r:embed="rId8"/>
          <a:stretch>
            <a:fillRect/>
          </a:stretch>
        </p:blipFill>
        <p:spPr>
          <a:xfrm>
            <a:off x="4704518" y="3915853"/>
            <a:ext cx="1459334" cy="1094287"/>
          </a:xfrm>
          <a:prstGeom prst="rect">
            <a:avLst/>
          </a:prstGeom>
        </p:spPr>
      </p:pic>
      <p:pic>
        <p:nvPicPr>
          <p:cNvPr id="25" name="Picture 24"/>
          <p:cNvPicPr>
            <a:picLocks noChangeAspect="1"/>
          </p:cNvPicPr>
          <p:nvPr/>
        </p:nvPicPr>
        <p:blipFill>
          <a:blip r:embed="rId9"/>
          <a:stretch>
            <a:fillRect/>
          </a:stretch>
        </p:blipFill>
        <p:spPr>
          <a:xfrm>
            <a:off x="655227" y="6475249"/>
            <a:ext cx="1715312" cy="2277593"/>
          </a:xfrm>
          <a:prstGeom prst="rect">
            <a:avLst/>
          </a:prstGeom>
        </p:spPr>
      </p:pic>
      <p:pic>
        <p:nvPicPr>
          <p:cNvPr id="26" name="Picture 25"/>
          <p:cNvPicPr>
            <a:picLocks noChangeAspect="1"/>
          </p:cNvPicPr>
          <p:nvPr/>
        </p:nvPicPr>
        <p:blipFill>
          <a:blip r:embed="rId10"/>
          <a:stretch>
            <a:fillRect/>
          </a:stretch>
        </p:blipFill>
        <p:spPr>
          <a:xfrm>
            <a:off x="2708920" y="4405005"/>
            <a:ext cx="1614008" cy="1210270"/>
          </a:xfrm>
          <a:prstGeom prst="rect">
            <a:avLst/>
          </a:prstGeom>
        </p:spPr>
      </p:pic>
      <p:pic>
        <p:nvPicPr>
          <p:cNvPr id="27" name="Picture 26"/>
          <p:cNvPicPr>
            <a:picLocks noChangeAspect="1"/>
          </p:cNvPicPr>
          <p:nvPr/>
        </p:nvPicPr>
        <p:blipFill>
          <a:blip r:embed="rId11"/>
          <a:stretch>
            <a:fillRect/>
          </a:stretch>
        </p:blipFill>
        <p:spPr>
          <a:xfrm>
            <a:off x="4068900" y="6869409"/>
            <a:ext cx="2304256" cy="1727854"/>
          </a:xfrm>
          <a:prstGeom prst="rect">
            <a:avLst/>
          </a:prstGeom>
        </p:spPr>
      </p:pic>
      <p:pic>
        <p:nvPicPr>
          <p:cNvPr id="28" name="Picture 2" descr="C:\Users\pc\Downloads\photo20294043226.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454892" y="5866657"/>
            <a:ext cx="2054227" cy="121718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13"/>
          <a:stretch>
            <a:fillRect/>
          </a:stretch>
        </p:blipFill>
        <p:spPr>
          <a:xfrm>
            <a:off x="5800663" y="612653"/>
            <a:ext cx="726377" cy="677744"/>
          </a:xfrm>
          <a:prstGeom prst="rect">
            <a:avLst/>
          </a:prstGeom>
        </p:spPr>
      </p:pic>
      <p:pic>
        <p:nvPicPr>
          <p:cNvPr id="2"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60648" y="365864"/>
            <a:ext cx="898650" cy="677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20440" y="1105816"/>
            <a:ext cx="1022247" cy="715599"/>
          </a:xfrm>
          <a:prstGeom prst="rect">
            <a:avLst/>
          </a:prstGeom>
        </p:spPr>
      </p:pic>
    </p:spTree>
    <p:extLst>
      <p:ext uri="{BB962C8B-B14F-4D97-AF65-F5344CB8AC3E}">
        <p14:creationId xmlns:p14="http://schemas.microsoft.com/office/powerpoint/2010/main" val="14316907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296652" y="539552"/>
            <a:ext cx="6012668" cy="324036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a-IR" sz="1600" b="1" dirty="0">
              <a:solidFill>
                <a:schemeClr val="accent4">
                  <a:lumMod val="75000"/>
                </a:schemeClr>
              </a:solidFill>
              <a:cs typeface="B Nazanin" panose="00000400000000000000" pitchFamily="2" charset="-78"/>
            </a:endParaRPr>
          </a:p>
          <a:p>
            <a:pPr algn="ctr"/>
            <a:r>
              <a:rPr lang="fa-IR" sz="1600" b="1" dirty="0">
                <a:solidFill>
                  <a:schemeClr val="tx2">
                    <a:lumMod val="25000"/>
                  </a:schemeClr>
                </a:solidFill>
                <a:cs typeface="B Zar" panose="00000400000000000000" pitchFamily="2" charset="-78"/>
              </a:rPr>
              <a:t>برگزاری دوره پرورش قارچ خوراکی در مرکز آموزش کشاورزی </a:t>
            </a:r>
            <a:endParaRPr lang="fa-IR" sz="1600" b="1" dirty="0" smtClean="0">
              <a:solidFill>
                <a:schemeClr val="tx2">
                  <a:lumMod val="25000"/>
                </a:schemeClr>
              </a:solidFill>
              <a:cs typeface="B Zar" panose="00000400000000000000" pitchFamily="2" charset="-78"/>
            </a:endParaRPr>
          </a:p>
          <a:p>
            <a:pPr algn="ctr"/>
            <a:r>
              <a:rPr lang="fa-IR" sz="1600" b="1" dirty="0" smtClean="0">
                <a:solidFill>
                  <a:schemeClr val="tx2">
                    <a:lumMod val="25000"/>
                  </a:schemeClr>
                </a:solidFill>
                <a:cs typeface="B Zar" panose="00000400000000000000" pitchFamily="2" charset="-78"/>
              </a:rPr>
              <a:t>شهید </a:t>
            </a:r>
            <a:r>
              <a:rPr lang="fa-IR" sz="1600" b="1" dirty="0">
                <a:solidFill>
                  <a:schemeClr val="tx2">
                    <a:lumMod val="25000"/>
                  </a:schemeClr>
                </a:solidFill>
                <a:cs typeface="B Zar" panose="00000400000000000000" pitchFamily="2" charset="-78"/>
              </a:rPr>
              <a:t>باکری </a:t>
            </a:r>
          </a:p>
          <a:p>
            <a:pPr algn="just"/>
            <a:endParaRPr lang="fa-IR" sz="1600" b="1" dirty="0">
              <a:solidFill>
                <a:schemeClr val="bg1"/>
              </a:solidFill>
              <a:cs typeface="B Zar" panose="00000400000000000000" pitchFamily="2" charset="-78"/>
            </a:endParaRPr>
          </a:p>
          <a:p>
            <a:pPr algn="just"/>
            <a:r>
              <a:rPr lang="fa-IR" sz="1400" b="1" dirty="0">
                <a:solidFill>
                  <a:schemeClr val="bg1"/>
                </a:solidFill>
                <a:cs typeface="B Zar" panose="00000400000000000000" pitchFamily="2" charset="-78"/>
              </a:rPr>
              <a:t>مرکز آموزش کشاورزی شهید باکری میزبان دوره تخصصی پرورش قارچ خوراکی بود که در روزهای ۲۷ و ۲۸ مرداد ماه برگزار می شود. در این دوره دو روزه، ۱۱ بهره‌بردار فعال در حوزه کشاورزی حضور داشته و با حضور یاورزاده، آموزش‌های عملی و نظری لازم برای پرورش قارچ خوراکی ارائه میگردد. هدف از برگزاری این دوره، ارتقاء دانش و مهارت بهره‌برداران در زمینه تولید قارچ و کمک به افزایش بهره‌وری و کیفیت محصول است. مرکز آموزش کشاورزی شهید باکری با برگزاری چنین دوره‌هایی در تلاش است تا زمینه‌های توسعه کشاورزی پایدار و اشتغال‌زایی در منطقه را فراهم آورد</a:t>
            </a:r>
            <a:endParaRPr lang="en-US" sz="1600" dirty="0">
              <a:solidFill>
                <a:schemeClr val="bg1"/>
              </a:solidFill>
            </a:endParaRPr>
          </a:p>
        </p:txBody>
      </p:sp>
      <p:sp>
        <p:nvSpPr>
          <p:cNvPr id="5"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6" name="Picture 2" descr="C:\Users\pc\Downloads\photo2038218366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0728" y="4283968"/>
            <a:ext cx="4521090" cy="3390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06647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296652" y="539553"/>
            <a:ext cx="5791954" cy="3240359"/>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b="1" dirty="0" smtClean="0">
                <a:solidFill>
                  <a:schemeClr val="bg2"/>
                </a:solidFill>
                <a:cs typeface="B Zar" panose="00000400000000000000" pitchFamily="2" charset="-78"/>
              </a:rPr>
              <a:t>برگزاری مراسم انتقال </a:t>
            </a:r>
            <a:r>
              <a:rPr lang="fa-IR" sz="1600" b="1" dirty="0">
                <a:solidFill>
                  <a:schemeClr val="bg2"/>
                </a:solidFill>
                <a:cs typeface="B Zar" panose="00000400000000000000" pitchFamily="2" charset="-78"/>
              </a:rPr>
              <a:t>یافته در مرکز قره تپه  شهرستان  </a:t>
            </a:r>
            <a:r>
              <a:rPr lang="fa-IR" sz="1600" b="1" dirty="0" smtClean="0">
                <a:solidFill>
                  <a:schemeClr val="bg2"/>
                </a:solidFill>
                <a:cs typeface="B Zar" panose="00000400000000000000" pitchFamily="2" charset="-78"/>
              </a:rPr>
              <a:t>ماکو توسط </a:t>
            </a:r>
            <a:r>
              <a:rPr lang="fa-IR" sz="1600" b="1" dirty="0">
                <a:solidFill>
                  <a:schemeClr val="bg2"/>
                </a:solidFill>
                <a:cs typeface="B Zar" panose="00000400000000000000" pitchFamily="2" charset="-78"/>
              </a:rPr>
              <a:t>عضو هیات روز علمی بخش تحقیقات زراعی و باغی مرکز تحقیقات کشاورزی و منابع طبیعی آذربایجان غربی </a:t>
            </a:r>
            <a:endParaRPr lang="fa-IR" sz="1600" b="1" dirty="0" smtClean="0">
              <a:solidFill>
                <a:schemeClr val="bg2"/>
              </a:solidFill>
              <a:cs typeface="B Zar" panose="00000400000000000000" pitchFamily="2" charset="-78"/>
            </a:endParaRPr>
          </a:p>
          <a:p>
            <a:pPr algn="just"/>
            <a:endParaRPr lang="fa-IR" sz="1600" b="1" dirty="0">
              <a:cs typeface="B Zar" panose="00000400000000000000" pitchFamily="2" charset="-78"/>
            </a:endParaRPr>
          </a:p>
          <a:p>
            <a:pPr algn="just"/>
            <a:r>
              <a:rPr lang="fa-IR" sz="1400" b="1" dirty="0" smtClean="0">
                <a:solidFill>
                  <a:schemeClr val="bg1"/>
                </a:solidFill>
                <a:cs typeface="B Zar" panose="00000400000000000000" pitchFamily="2" charset="-78"/>
              </a:rPr>
              <a:t>در </a:t>
            </a:r>
            <a:r>
              <a:rPr lang="fa-IR" sz="1400" b="1" dirty="0">
                <a:solidFill>
                  <a:schemeClr val="bg1"/>
                </a:solidFill>
                <a:cs typeface="B Zar" panose="00000400000000000000" pitchFamily="2" charset="-78"/>
              </a:rPr>
              <a:t>تاریخ ۱۴۰۴/۰۵/۲۷، روز انتقال یافته با حضور کارشناسان و متخصصان مرکز قره تپه برگزار شد. این مراسم با تدریس </a:t>
            </a:r>
            <a:r>
              <a:rPr lang="fa-IR" sz="1400" b="1" dirty="0" smtClean="0">
                <a:solidFill>
                  <a:schemeClr val="bg1"/>
                </a:solidFill>
                <a:cs typeface="B Zar" panose="00000400000000000000" pitchFamily="2" charset="-78"/>
              </a:rPr>
              <a:t>آقای دکتر محمد </a:t>
            </a:r>
            <a:r>
              <a:rPr lang="fa-IR" sz="1400" b="1" dirty="0">
                <a:solidFill>
                  <a:schemeClr val="bg1"/>
                </a:solidFill>
                <a:cs typeface="B Zar" panose="00000400000000000000" pitchFamily="2" charset="-78"/>
              </a:rPr>
              <a:t>رضایی عضو هیات علمی مرکز تحقیقات  و ارائه اطلاعات جامع  در خصوص ارقام جدید گندم، تغذیه صحیح گیاه و اهمیت کشت به موقع، برگزار گردید.</a:t>
            </a:r>
          </a:p>
          <a:p>
            <a:pPr algn="just"/>
            <a:r>
              <a:rPr lang="fa-IR" sz="1400" b="1" dirty="0">
                <a:solidFill>
                  <a:schemeClr val="bg1"/>
                </a:solidFill>
                <a:cs typeface="B Zar" panose="00000400000000000000" pitchFamily="2" charset="-78"/>
              </a:rPr>
              <a:t>در این رویداد کارشناسان مرکز قره تپه، حفظ نباتات، اداره ترویج مدیریت جهاد کشاورزی شهرستان و کشاورزان و بهره‌برداران روستای قره تپه حضور داشتند و ضمن تبادل نظر و آموزش‌های تخصصی، راهکارهای علمی و عملی برای افزایش بهره‌وری و بهبود عملکرد کشاورزی منطقه ارائه شد.</a:t>
            </a:r>
          </a:p>
          <a:p>
            <a:pPr algn="ctr"/>
            <a:endParaRPr lang="fa-IR" sz="1600" b="1" dirty="0">
              <a:solidFill>
                <a:schemeClr val="bg1"/>
              </a:solidFill>
              <a:cs typeface="B Nazanin" panose="00000400000000000000" pitchFamily="2" charset="-78"/>
            </a:endParaRPr>
          </a:p>
        </p:txBody>
      </p:sp>
      <p:sp>
        <p:nvSpPr>
          <p:cNvPr id="6"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7" name="Picture 2" descr="C:\Users\pc\Downloads\photo2038176701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9812" y="3995936"/>
            <a:ext cx="3247127" cy="243486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8" name="Picture 3" descr="C:\Users\pc\Downloads\photo2038176669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9000" y="5814527"/>
            <a:ext cx="2946770" cy="220964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23634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296652" y="539552"/>
            <a:ext cx="6012668" cy="252028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a-IR" sz="1600" b="1" dirty="0">
                <a:solidFill>
                  <a:schemeClr val="tx2">
                    <a:lumMod val="25000"/>
                  </a:schemeClr>
                </a:solidFill>
                <a:cs typeface="B Zar" panose="00000400000000000000" pitchFamily="2" charset="-78"/>
              </a:rPr>
              <a:t>برداشت محصول آفتابگردان از ایستگاه </a:t>
            </a:r>
            <a:r>
              <a:rPr lang="fa-IR" sz="1600" b="1" dirty="0" smtClean="0">
                <a:solidFill>
                  <a:schemeClr val="tx2">
                    <a:lumMod val="25000"/>
                  </a:schemeClr>
                </a:solidFill>
                <a:cs typeface="B Zar" panose="00000400000000000000" pitchFamily="2" charset="-78"/>
              </a:rPr>
              <a:t>ساعتلو مرکز </a:t>
            </a:r>
            <a:r>
              <a:rPr lang="fa-IR" sz="1600" b="1" dirty="0">
                <a:solidFill>
                  <a:schemeClr val="tx2">
                    <a:lumMod val="25000"/>
                  </a:schemeClr>
                </a:solidFill>
                <a:cs typeface="B Zar" panose="00000400000000000000" pitchFamily="2" charset="-78"/>
              </a:rPr>
              <a:t>تحقیقات کشاورزی و منابع طبیعی آذربایجان غربی </a:t>
            </a:r>
          </a:p>
          <a:p>
            <a:pPr algn="just">
              <a:lnSpc>
                <a:spcPct val="150000"/>
              </a:lnSpc>
            </a:pPr>
            <a:endParaRPr lang="fa-IR" sz="1400" b="1" dirty="0">
              <a:solidFill>
                <a:schemeClr val="bg1"/>
              </a:solidFill>
              <a:cs typeface="B Zar" panose="00000400000000000000" pitchFamily="2" charset="-78"/>
            </a:endParaRPr>
          </a:p>
          <a:p>
            <a:pPr algn="just">
              <a:lnSpc>
                <a:spcPct val="150000"/>
              </a:lnSpc>
            </a:pPr>
            <a:r>
              <a:rPr lang="fa-IR" sz="1400" b="1" dirty="0" smtClean="0">
                <a:solidFill>
                  <a:schemeClr val="bg1"/>
                </a:solidFill>
                <a:cs typeface="B Zar" panose="00000400000000000000" pitchFamily="2" charset="-78"/>
              </a:rPr>
              <a:t>    برداشت </a:t>
            </a:r>
            <a:r>
              <a:rPr lang="fa-IR" sz="1400" b="1" dirty="0">
                <a:solidFill>
                  <a:schemeClr val="bg1"/>
                </a:solidFill>
                <a:cs typeface="B Zar" panose="00000400000000000000" pitchFamily="2" charset="-78"/>
              </a:rPr>
              <a:t>محصول آفتابگردان آجیلی از سطح ۱۰ هکتار از اراضی ایستگاه تحقيقاتي ساعتلو </a:t>
            </a:r>
            <a:r>
              <a:rPr lang="fa-IR" sz="1400" b="1" dirty="0" smtClean="0">
                <a:solidFill>
                  <a:schemeClr val="bg1"/>
                </a:solidFill>
                <a:cs typeface="B Zar" panose="00000400000000000000" pitchFamily="2" charset="-78"/>
              </a:rPr>
              <a:t>آغاز </a:t>
            </a:r>
            <a:r>
              <a:rPr lang="fa-IR" sz="1400" b="1" dirty="0">
                <a:solidFill>
                  <a:schemeClr val="bg1"/>
                </a:solidFill>
                <a:cs typeface="B Zar" panose="00000400000000000000" pitchFamily="2" charset="-78"/>
              </a:rPr>
              <a:t>شد. </a:t>
            </a:r>
            <a:r>
              <a:rPr lang="fa-IR" sz="1400" b="1" dirty="0" smtClean="0">
                <a:solidFill>
                  <a:schemeClr val="bg1"/>
                </a:solidFill>
                <a:cs typeface="B Zar" panose="00000400000000000000" pitchFamily="2" charset="-78"/>
              </a:rPr>
              <a:t>آذربایجان </a:t>
            </a:r>
            <a:r>
              <a:rPr lang="fa-IR" sz="1400" b="1" dirty="0">
                <a:solidFill>
                  <a:schemeClr val="bg1"/>
                </a:solidFill>
                <a:cs typeface="B Zar" panose="00000400000000000000" pitchFamily="2" charset="-78"/>
              </a:rPr>
              <a:t>غربی با برخورداری از اقلیم مناسب، یکی از مناطق مستعد کشت آفتابگردان آجیلی در کشور است؛ آفتابگردان محصولی با ارزش اقتصادی بالا و نقش‌آفرین در بهبود تناوب زراعی</a:t>
            </a:r>
            <a:r>
              <a:rPr lang="fa-IR" sz="1400" b="1" dirty="0" smtClean="0">
                <a:solidFill>
                  <a:schemeClr val="bg1"/>
                </a:solidFill>
                <a:cs typeface="B Nazanin" panose="00000400000000000000" pitchFamily="2" charset="-78"/>
              </a:rPr>
              <a:t>.</a:t>
            </a:r>
            <a:endParaRPr lang="en-US" sz="1400" dirty="0">
              <a:solidFill>
                <a:schemeClr val="bg1"/>
              </a:solidFill>
            </a:endParaRPr>
          </a:p>
        </p:txBody>
      </p:sp>
      <p:sp>
        <p:nvSpPr>
          <p:cNvPr id="5"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6" name="Picture 2" descr="C:\Users\pc\Downloads\photo204112752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0688" y="3563888"/>
            <a:ext cx="5354395" cy="3872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1057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512676" y="179513"/>
            <a:ext cx="5580620" cy="2952328"/>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b="1" dirty="0">
                <a:solidFill>
                  <a:schemeClr val="bg2"/>
                </a:solidFill>
                <a:cs typeface="B Zar" panose="00000400000000000000" pitchFamily="2" charset="-78"/>
              </a:rPr>
              <a:t>بازدید کارگروه پایش کود استان آذربایجان غربی از </a:t>
            </a:r>
            <a:endParaRPr lang="fa-IR" sz="1600" b="1" dirty="0" smtClean="0">
              <a:solidFill>
                <a:schemeClr val="bg2"/>
              </a:solidFill>
              <a:cs typeface="B Zar" panose="00000400000000000000" pitchFamily="2" charset="-78"/>
            </a:endParaRPr>
          </a:p>
          <a:p>
            <a:pPr algn="ctr"/>
            <a:r>
              <a:rPr lang="fa-IR" sz="1600" b="1" dirty="0" smtClean="0">
                <a:solidFill>
                  <a:schemeClr val="bg2"/>
                </a:solidFill>
                <a:cs typeface="B Zar" panose="00000400000000000000" pitchFamily="2" charset="-78"/>
              </a:rPr>
              <a:t>کارخانجات </a:t>
            </a:r>
            <a:r>
              <a:rPr lang="fa-IR" sz="1600" b="1" dirty="0">
                <a:solidFill>
                  <a:schemeClr val="bg2"/>
                </a:solidFill>
                <a:cs typeface="B Zar" panose="00000400000000000000" pitchFamily="2" charset="-78"/>
              </a:rPr>
              <a:t>تولید کود </a:t>
            </a:r>
          </a:p>
          <a:p>
            <a:pPr algn="justLow"/>
            <a:endParaRPr lang="fa-IR" sz="1600" b="1" dirty="0">
              <a:cs typeface="B Zar" panose="00000400000000000000" pitchFamily="2" charset="-78"/>
            </a:endParaRPr>
          </a:p>
          <a:p>
            <a:pPr algn="justLow"/>
            <a:r>
              <a:rPr lang="fa-IR" sz="1400" b="1" dirty="0" smtClean="0">
                <a:solidFill>
                  <a:schemeClr val="bg1"/>
                </a:solidFill>
                <a:cs typeface="B Zar" panose="00000400000000000000" pitchFamily="2" charset="-78"/>
              </a:rPr>
              <a:t>آقای دکتر حسین </a:t>
            </a:r>
            <a:r>
              <a:rPr lang="fa-IR" sz="1400" b="1" dirty="0">
                <a:solidFill>
                  <a:schemeClr val="bg1"/>
                </a:solidFill>
                <a:cs typeface="B Zar" panose="00000400000000000000" pitchFamily="2" charset="-78"/>
              </a:rPr>
              <a:t>عزیزی رئیس بخش تحقیقات خاک و آب مرکز تحقیقات کشاورزی و منابع طبیعی آذربایجان غربی به عنوان دبیر کار گروه پایش کود استان از چند کارخانه تولید کود بازدید کرد. هدف این بازدید، کنترل کیفیت تولیدات، نمونه‌برداری و جلوگیری از توزیع کودهای تقلبی اعلام شد. عزیزی، بر اهمیت استفاده از کودهای استاندارد و نقش آن در حفظ سلامت خاک و افزایش عملکرد محصولات کشاورزی تأکید کرد. وی همچنین به کشاورزان توصیه کرد کود مورد نیاز خود را تنها از مراکز مجاز تهیه کنند. </a:t>
            </a:r>
          </a:p>
        </p:txBody>
      </p:sp>
      <p:sp>
        <p:nvSpPr>
          <p:cNvPr id="6"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7" name="Picture 2" descr="C:\Users\pc\Downloads\photo20407785284(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1964" y="3491880"/>
            <a:ext cx="5803183" cy="36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18470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58670" y="251520"/>
            <a:ext cx="5778642" cy="2736304"/>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b="1" dirty="0" smtClean="0">
                <a:solidFill>
                  <a:schemeClr val="tx2">
                    <a:lumMod val="25000"/>
                  </a:schemeClr>
                </a:solidFill>
                <a:cs typeface="B Zar" panose="00000400000000000000" pitchFamily="2" charset="-78"/>
              </a:rPr>
              <a:t>بازدید عضو </a:t>
            </a:r>
            <a:r>
              <a:rPr lang="fa-IR" sz="1600" b="1" dirty="0">
                <a:solidFill>
                  <a:schemeClr val="tx2">
                    <a:lumMod val="25000"/>
                  </a:schemeClr>
                </a:solidFill>
                <a:cs typeface="B Zar" panose="00000400000000000000" pitchFamily="2" charset="-78"/>
              </a:rPr>
              <a:t>هیأت علمی بخش دانه‌های روغنی موسسه نهال و بذر  از مزارع تولید بذر سویا و آفتابگردان آجیلی در ایستگاه تحقیقات کشاورزی خوی </a:t>
            </a:r>
            <a:endParaRPr lang="fa-IR" sz="1600" b="1" dirty="0" smtClean="0">
              <a:solidFill>
                <a:schemeClr val="tx2">
                  <a:lumMod val="25000"/>
                </a:schemeClr>
              </a:solidFill>
              <a:cs typeface="B Zar" panose="00000400000000000000" pitchFamily="2" charset="-78"/>
            </a:endParaRPr>
          </a:p>
          <a:p>
            <a:pPr algn="ctr"/>
            <a:endParaRPr lang="fa-IR" sz="1600" b="1" dirty="0">
              <a:solidFill>
                <a:schemeClr val="bg2"/>
              </a:solidFill>
              <a:cs typeface="B Zar" panose="00000400000000000000" pitchFamily="2" charset="-78"/>
            </a:endParaRPr>
          </a:p>
          <a:p>
            <a:pPr algn="just"/>
            <a:r>
              <a:rPr lang="fa-IR" sz="1400" b="1" dirty="0" smtClean="0">
                <a:solidFill>
                  <a:schemeClr val="bg1"/>
                </a:solidFill>
                <a:cs typeface="B Zar" panose="00000400000000000000" pitchFamily="2" charset="-78"/>
              </a:rPr>
              <a:t>آقای دکتر مسعودی </a:t>
            </a:r>
            <a:r>
              <a:rPr lang="fa-IR" sz="1400" b="1" dirty="0">
                <a:solidFill>
                  <a:schemeClr val="bg1"/>
                </a:solidFill>
                <a:cs typeface="B Zar" panose="00000400000000000000" pitchFamily="2" charset="-78"/>
              </a:rPr>
              <a:t>با اشاره به غلاف‌بندی مناسب بذور سویا در خوی، این ایستگاه را برای تولید بذور اولیه سویا آینده‌دار دانست.</a:t>
            </a:r>
          </a:p>
          <a:p>
            <a:pPr algn="just"/>
            <a:r>
              <a:rPr lang="fa-IR" sz="1400" b="1" dirty="0" smtClean="0">
                <a:solidFill>
                  <a:schemeClr val="bg1"/>
                </a:solidFill>
                <a:cs typeface="B Zar" panose="00000400000000000000" pitchFamily="2" charset="-78"/>
              </a:rPr>
              <a:t>آقای دکتر کامبیز خوارزمی  رئیس ایستگاه خوی نیز </a:t>
            </a:r>
            <a:r>
              <a:rPr lang="fa-IR" sz="1400" b="1" dirty="0">
                <a:solidFill>
                  <a:schemeClr val="bg1"/>
                </a:solidFill>
                <a:cs typeface="B Zar" panose="00000400000000000000" pitchFamily="2" charset="-78"/>
              </a:rPr>
              <a:t>از پیشرفت طرح اصلاح ژنتیکی آفتابگردان آجیلی خبر داد که منجر به عرضه ارقام هیبرید داخلی در سال‌های آینده خواهد شد.</a:t>
            </a:r>
          </a:p>
        </p:txBody>
      </p:sp>
      <p:sp>
        <p:nvSpPr>
          <p:cNvPr id="6"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7" name="Picture 2" descr="C:\Users\pc\Downloads\photo2048649259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160" y="3707904"/>
            <a:ext cx="5783664" cy="3768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70110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50658" y="-72516"/>
            <a:ext cx="6044174" cy="4212468"/>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b="1" dirty="0">
                <a:solidFill>
                  <a:schemeClr val="tx2">
                    <a:lumMod val="25000"/>
                  </a:schemeClr>
                </a:solidFill>
                <a:cs typeface="B Zar" panose="00000400000000000000" pitchFamily="2" charset="-78"/>
              </a:rPr>
              <a:t>حضور فعال محققان مرکز تحقیقات کشاورزی و‌منابع طبیعی آذربایجان غربی در نشست تخصصی محققین اقتصادی، اجتماعی و ترویجی </a:t>
            </a:r>
            <a:endParaRPr lang="fa-IR" sz="1600" b="1" dirty="0" smtClean="0">
              <a:solidFill>
                <a:schemeClr val="tx2">
                  <a:lumMod val="25000"/>
                </a:schemeClr>
              </a:solidFill>
              <a:cs typeface="B Zar" panose="00000400000000000000" pitchFamily="2" charset="-78"/>
            </a:endParaRPr>
          </a:p>
          <a:p>
            <a:pPr algn="ctr"/>
            <a:r>
              <a:rPr lang="fa-IR" sz="1600" b="1" dirty="0" smtClean="0">
                <a:solidFill>
                  <a:schemeClr val="tx2">
                    <a:lumMod val="25000"/>
                  </a:schemeClr>
                </a:solidFill>
                <a:cs typeface="B Zar" panose="00000400000000000000" pitchFamily="2" charset="-78"/>
              </a:rPr>
              <a:t>مراکز </a:t>
            </a:r>
            <a:r>
              <a:rPr lang="fa-IR" sz="1600" b="1" dirty="0">
                <a:solidFill>
                  <a:schemeClr val="tx2">
                    <a:lumMod val="25000"/>
                  </a:schemeClr>
                </a:solidFill>
                <a:cs typeface="B Zar" panose="00000400000000000000" pitchFamily="2" charset="-78"/>
              </a:rPr>
              <a:t>تحقیقات کشاورزی غرب کشور </a:t>
            </a:r>
          </a:p>
          <a:p>
            <a:pPr algn="just"/>
            <a:endParaRPr lang="fa-IR" sz="1400" b="1" dirty="0">
              <a:solidFill>
                <a:schemeClr val="bg1"/>
              </a:solidFill>
              <a:cs typeface="B Zar" panose="00000400000000000000" pitchFamily="2" charset="-78"/>
            </a:endParaRPr>
          </a:p>
          <a:p>
            <a:pPr algn="just"/>
            <a:r>
              <a:rPr lang="fa-IR" sz="1400" b="1" dirty="0">
                <a:solidFill>
                  <a:schemeClr val="bg1"/>
                </a:solidFill>
                <a:cs typeface="B Zar" panose="00000400000000000000" pitchFamily="2" charset="-78"/>
              </a:rPr>
              <a:t>نشست مشترک محققین حوزه‌های اقتصادی، اجتماعی و ترویجی مراکز تحقیقات کشاورزی منطقه غرب کشور، به میزبانی مرکز تحقیقات کشاورزی استان همدان در تاریخ‌های چهارم و پنجم شهریورماه برگزار شد. هدف این نشست، بررسی و هماهنگی برنامه‌های علمی و پژوهشی در حوزه‌های مذکور و ارتقاء همکاری‌های میان مراکز تحقیقاتی بود.</a:t>
            </a:r>
          </a:p>
          <a:p>
            <a:pPr algn="just"/>
            <a:r>
              <a:rPr lang="fa-IR" sz="1400" b="1" dirty="0">
                <a:solidFill>
                  <a:schemeClr val="bg1"/>
                </a:solidFill>
                <a:cs typeface="B Zar" panose="00000400000000000000" pitchFamily="2" charset="-78"/>
              </a:rPr>
              <a:t>در این نشست دو روزه، محققین  بخش تحقیقات اقتصادی اجتماعی </a:t>
            </a:r>
            <a:r>
              <a:rPr lang="fa-IR" sz="1400" b="1" dirty="0" smtClean="0">
                <a:solidFill>
                  <a:schemeClr val="bg1"/>
                </a:solidFill>
                <a:cs typeface="B Zar" panose="00000400000000000000" pitchFamily="2" charset="-78"/>
              </a:rPr>
              <a:t>آقایان دکتر باقر </a:t>
            </a:r>
            <a:r>
              <a:rPr lang="fa-IR" sz="1400" b="1" dirty="0">
                <a:solidFill>
                  <a:schemeClr val="bg1"/>
                </a:solidFill>
                <a:cs typeface="B Zar" panose="00000400000000000000" pitchFamily="2" charset="-78"/>
              </a:rPr>
              <a:t>حسین پور،  </a:t>
            </a:r>
            <a:r>
              <a:rPr lang="fa-IR" sz="1400" b="1" dirty="0" smtClean="0">
                <a:solidFill>
                  <a:schemeClr val="bg1"/>
                </a:solidFill>
                <a:cs typeface="B Zar" panose="00000400000000000000" pitchFamily="2" charset="-78"/>
              </a:rPr>
              <a:t>دکتر لورنس </a:t>
            </a:r>
            <a:r>
              <a:rPr lang="fa-IR" sz="1400" b="1" dirty="0">
                <a:solidFill>
                  <a:schemeClr val="bg1"/>
                </a:solidFill>
                <a:cs typeface="B Zar" panose="00000400000000000000" pitchFamily="2" charset="-78"/>
              </a:rPr>
              <a:t>انویه و </a:t>
            </a:r>
            <a:r>
              <a:rPr lang="fa-IR" sz="1400" b="1" dirty="0" smtClean="0">
                <a:solidFill>
                  <a:schemeClr val="bg1"/>
                </a:solidFill>
                <a:cs typeface="B Zar" panose="00000400000000000000" pitchFamily="2" charset="-78"/>
              </a:rPr>
              <a:t>دکتر نوید </a:t>
            </a:r>
            <a:r>
              <a:rPr lang="fa-IR" sz="1400" b="1" dirty="0">
                <a:solidFill>
                  <a:schemeClr val="bg1"/>
                </a:solidFill>
                <a:cs typeface="B Zar" panose="00000400000000000000" pitchFamily="2" charset="-78"/>
              </a:rPr>
              <a:t>کارگر از مرکز تحقیقات کشاورزی استان آذربایجان غربی حضور فعال داشتند و به ارائه یافته‌ها، تجربیات و برنامه‌های پژوهشی خود پرداختند.</a:t>
            </a:r>
          </a:p>
          <a:p>
            <a:pPr algn="just"/>
            <a:r>
              <a:rPr lang="fa-IR" sz="1400" b="1" dirty="0">
                <a:solidFill>
                  <a:schemeClr val="bg1"/>
                </a:solidFill>
                <a:cs typeface="B Zar" panose="00000400000000000000" pitchFamily="2" charset="-78"/>
              </a:rPr>
              <a:t>این گردهمایی فرصتی ارزشمند برای تبادل نظر و هم‌افزایی علمی میان مراکز تحقیقات کشاورزی منطقه فراهم آورد و بر تقویت همکاری‌های مشترک به منظور توسعه پایدار کشاورزی در غرب کشور تأکید ویژه شد.</a:t>
            </a:r>
          </a:p>
        </p:txBody>
      </p:sp>
      <p:sp>
        <p:nvSpPr>
          <p:cNvPr id="6"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7" name="Picture 2" descr="C:\Users\pc\Downloads\photo2052161541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680" y="4279507"/>
            <a:ext cx="3243147" cy="230623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8" name="Picture 2" descr="C:\Users\pc\Downloads\photo2052161527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86320" y="6084168"/>
            <a:ext cx="4608512" cy="224703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73512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20688" y="395536"/>
            <a:ext cx="5538938" cy="3096344"/>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a-IR" sz="1400" b="1" dirty="0">
              <a:solidFill>
                <a:schemeClr val="bg1"/>
              </a:solidFill>
              <a:cs typeface="B Nazanin" panose="00000400000000000000" pitchFamily="2" charset="-78"/>
            </a:endParaRPr>
          </a:p>
          <a:p>
            <a:pPr algn="ctr"/>
            <a:r>
              <a:rPr lang="fa-IR" sz="1400" b="1" dirty="0">
                <a:cs typeface="B Zar" panose="00000400000000000000" pitchFamily="2" charset="-78"/>
              </a:rPr>
              <a:t> </a:t>
            </a:r>
            <a:r>
              <a:rPr lang="fa-IR" sz="1600" b="1" dirty="0" smtClean="0">
                <a:solidFill>
                  <a:schemeClr val="tx2">
                    <a:lumMod val="25000"/>
                  </a:schemeClr>
                </a:solidFill>
                <a:cs typeface="B Zar" panose="00000400000000000000" pitchFamily="2" charset="-78"/>
              </a:rPr>
              <a:t>برگزاری اولین </a:t>
            </a:r>
            <a:r>
              <a:rPr lang="fa-IR" sz="1600" b="1" dirty="0">
                <a:solidFill>
                  <a:schemeClr val="tx2">
                    <a:lumMod val="25000"/>
                  </a:schemeClr>
                </a:solidFill>
                <a:cs typeface="B Zar" panose="00000400000000000000" pitchFamily="2" charset="-78"/>
              </a:rPr>
              <a:t>جلسه کمیته تخصصی باغبانی در سال جاری با حضور اعضای کمیته، کارشناسان مدیریت ترویج، مدیریت باغبانی و حفظ نباتات و همچنین معاونت پژوهشی، در سالن شهید قاسم سلیمانی مرکز تحقیقات کشاورزی و منابع طبیعی آذربایجان </a:t>
            </a:r>
            <a:r>
              <a:rPr lang="fa-IR" sz="1600" b="1" dirty="0" smtClean="0">
                <a:solidFill>
                  <a:schemeClr val="tx2">
                    <a:lumMod val="25000"/>
                  </a:schemeClr>
                </a:solidFill>
                <a:cs typeface="B Zar" panose="00000400000000000000" pitchFamily="2" charset="-78"/>
              </a:rPr>
              <a:t>غربی</a:t>
            </a:r>
          </a:p>
          <a:p>
            <a:pPr algn="ctr"/>
            <a:r>
              <a:rPr lang="fa-IR" sz="1400" b="1" dirty="0" smtClean="0">
                <a:solidFill>
                  <a:schemeClr val="bg2"/>
                </a:solidFill>
                <a:cs typeface="B Zar" panose="00000400000000000000" pitchFamily="2" charset="-78"/>
              </a:rPr>
              <a:t> </a:t>
            </a:r>
          </a:p>
          <a:p>
            <a:pPr algn="just"/>
            <a:r>
              <a:rPr lang="fa-IR" sz="1400" b="1" dirty="0" smtClean="0">
                <a:solidFill>
                  <a:schemeClr val="bg1"/>
                </a:solidFill>
                <a:cs typeface="B Zar" panose="00000400000000000000" pitchFamily="2" charset="-78"/>
              </a:rPr>
              <a:t>در </a:t>
            </a:r>
            <a:r>
              <a:rPr lang="fa-IR" sz="1400" b="1" dirty="0">
                <a:solidFill>
                  <a:schemeClr val="bg1"/>
                </a:solidFill>
                <a:cs typeface="B Zar" panose="00000400000000000000" pitchFamily="2" charset="-78"/>
              </a:rPr>
              <a:t>این جلسه، بررسی پیشنهاده پژوهشی با عنوان «ارزیابی تاثیر کاغذ کرافت بر افزایش ماندگاری میوه‌های شلیل و گلابی در طول نگهداری» مورد بحث و تبادل نظر قرار گرفت. همچنین مسائل و مشکلات مربوط به سیستم تأمین آب و آبیاری طرح‌های پژوهشی ایستگاه تحقیقاتی دکتر نخجوانی بررسی شد.</a:t>
            </a:r>
          </a:p>
          <a:p>
            <a:pPr algn="just"/>
            <a:r>
              <a:rPr lang="fa-IR" sz="1400" b="1" dirty="0">
                <a:solidFill>
                  <a:schemeClr val="bg1"/>
                </a:solidFill>
                <a:cs typeface="B Zar" panose="00000400000000000000" pitchFamily="2" charset="-78"/>
              </a:rPr>
              <a:t>اعضای حاضر با ارائه نقطه‌نظرات کارشناسی، راهکارهایی برای بهبود اجرای طرح‌ها و ارتقای کارایی سیستم آبیاری مطرح کردند تا پژوهش‌های مرکز در راستای توسعه باغبانی و افزایش کیفیت میوه‌ها بیش از پیش مؤثر واقع شود</a:t>
            </a:r>
            <a:r>
              <a:rPr lang="fa-IR" sz="1400" b="1" dirty="0">
                <a:cs typeface="B Zar" panose="00000400000000000000" pitchFamily="2" charset="-78"/>
              </a:rPr>
              <a:t>.</a:t>
            </a:r>
          </a:p>
        </p:txBody>
      </p:sp>
      <p:sp>
        <p:nvSpPr>
          <p:cNvPr id="6"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7" name="Picture 2" descr="C:\Users\pc\Downloads\photo2053094332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3812" y="3715061"/>
            <a:ext cx="3279203" cy="245427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8" name="Picture 2" descr="C:\Users\pc\Downloads\photo205309431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4701" y="5580112"/>
            <a:ext cx="3161327" cy="236605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63962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273072" y="35496"/>
            <a:ext cx="6419868" cy="360040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b="1" dirty="0" smtClean="0">
                <a:solidFill>
                  <a:schemeClr val="bg2"/>
                </a:solidFill>
                <a:cs typeface="B Zar" panose="00000400000000000000" pitchFamily="2" charset="-78"/>
              </a:rPr>
              <a:t>برگزاری </a:t>
            </a:r>
            <a:r>
              <a:rPr lang="fa-IR" sz="1600" b="1" dirty="0">
                <a:solidFill>
                  <a:schemeClr val="bg2"/>
                </a:solidFill>
                <a:cs typeface="B Zar" panose="00000400000000000000" pitchFamily="2" charset="-78"/>
              </a:rPr>
              <a:t>کارگاه ترویجی الگوی کشت در شهرستان خوی با حضور کارگروه نظارتی مرکز تحقیقات کشاورزی و‌منابع طبیعی آذربایجان غربی</a:t>
            </a:r>
          </a:p>
          <a:p>
            <a:pPr algn="just"/>
            <a:endParaRPr lang="fa-IR" sz="1600" b="1" dirty="0">
              <a:solidFill>
                <a:schemeClr val="bg1"/>
              </a:solidFill>
              <a:cs typeface="B Zar" panose="00000400000000000000" pitchFamily="2" charset="-78"/>
            </a:endParaRPr>
          </a:p>
          <a:p>
            <a:pPr algn="just"/>
            <a:r>
              <a:rPr lang="fa-IR" sz="1600" b="1" dirty="0">
                <a:solidFill>
                  <a:schemeClr val="bg1"/>
                </a:solidFill>
                <a:cs typeface="B Zar" panose="00000400000000000000" pitchFamily="2" charset="-78"/>
              </a:rPr>
              <a:t> </a:t>
            </a:r>
            <a:r>
              <a:rPr lang="fa-IR" sz="1400" b="1" dirty="0">
                <a:solidFill>
                  <a:schemeClr val="bg1"/>
                </a:solidFill>
                <a:cs typeface="B Zar" panose="00000400000000000000" pitchFamily="2" charset="-78"/>
              </a:rPr>
              <a:t>این جلسه در ادامه برنامه نظارت بر الگوی کشت، با حضور رییس مرکز تحقیقات کشاورزی و منابع طبیعی استان به عنوان مسئول کارگروه نظارتی و به همراه کار گروه اجرایی متشکل از  مدیر زراعت معاونت بهبود تولیدات گیاهی سازمان، رئیس اداره امور تشکل‌های مدیریت هماهنگی ترویج کشاورزی سازمان، نماینده ویژه فرمانداری  خوی، نمایندگان ادارات دعوت‌شده شهرستان و جمعی از کشاورزان پیشرو حضور داشتند.</a:t>
            </a:r>
          </a:p>
          <a:p>
            <a:pPr algn="just"/>
            <a:r>
              <a:rPr lang="fa-IR" sz="1400" b="1" dirty="0">
                <a:solidFill>
                  <a:schemeClr val="bg1"/>
                </a:solidFill>
                <a:cs typeface="B Zar" panose="00000400000000000000" pitchFamily="2" charset="-78"/>
              </a:rPr>
              <a:t>همچنین مدیر و کارشناسان جهاد کشاورزی شهرستان خوی نیز در این کارگاه حضور یافته و موضوعات مرتبط با اجرای الگوی کشت و راهکارهای بهبود بهره‌وری در بخش کشاورزی مورد بررسی قرار گرفت</a:t>
            </a:r>
            <a:r>
              <a:rPr lang="fa-IR" sz="1400" b="1" dirty="0" smtClean="0">
                <a:solidFill>
                  <a:schemeClr val="bg1"/>
                </a:solidFill>
                <a:cs typeface="B Nazanin" panose="00000400000000000000" pitchFamily="2" charset="-78"/>
              </a:rPr>
              <a:t>.</a:t>
            </a:r>
            <a:endParaRPr lang="en-US" sz="1400" dirty="0">
              <a:solidFill>
                <a:schemeClr val="bg1"/>
              </a:solidFill>
            </a:endParaRPr>
          </a:p>
        </p:txBody>
      </p:sp>
      <p:sp>
        <p:nvSpPr>
          <p:cNvPr id="6"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7" name="Picture 2" descr="C:\Users\pc\Downloads\photo2054607136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2744" y="4355976"/>
            <a:ext cx="4636528" cy="3491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83174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91352" y="323528"/>
            <a:ext cx="6021289" cy="3672408"/>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a-IR" sz="1400" b="1" dirty="0">
              <a:solidFill>
                <a:schemeClr val="bg1"/>
              </a:solidFill>
              <a:cs typeface="B Nazanin" panose="00000400000000000000" pitchFamily="2" charset="-78"/>
            </a:endParaRPr>
          </a:p>
          <a:p>
            <a:pPr algn="ctr"/>
            <a:r>
              <a:rPr lang="fa-IR" sz="1600" b="1" dirty="0">
                <a:solidFill>
                  <a:schemeClr val="bg1"/>
                </a:solidFill>
                <a:cs typeface="B Zar" panose="00000400000000000000" pitchFamily="2" charset="-78"/>
              </a:rPr>
              <a:t>بازدید تخصصی جهت بررسی علل خشکیدگی درختان قدیمی چنار خیابان دانشکده ارومیه با حضور رییس مرکز تحقیقات کشاورزی و‌منابع طبیعی آذربایجان </a:t>
            </a:r>
            <a:r>
              <a:rPr lang="fa-IR" sz="1400" b="1" dirty="0">
                <a:solidFill>
                  <a:schemeClr val="bg1"/>
                </a:solidFill>
                <a:cs typeface="B Zar" panose="00000400000000000000" pitchFamily="2" charset="-78"/>
              </a:rPr>
              <a:t>غربی</a:t>
            </a:r>
          </a:p>
          <a:p>
            <a:pPr algn="just"/>
            <a:endParaRPr lang="fa-IR" sz="1400" b="1" dirty="0">
              <a:solidFill>
                <a:schemeClr val="bg1"/>
              </a:solidFill>
              <a:cs typeface="B Zar" panose="00000400000000000000" pitchFamily="2" charset="-78"/>
            </a:endParaRPr>
          </a:p>
          <a:p>
            <a:pPr algn="just"/>
            <a:r>
              <a:rPr lang="fa-IR" sz="1400" b="1" dirty="0">
                <a:solidFill>
                  <a:schemeClr val="bg1"/>
                </a:solidFill>
                <a:cs typeface="B Zar" panose="00000400000000000000" pitchFamily="2" charset="-78"/>
              </a:rPr>
              <a:t>در بازدیدی  تخصصی با حضور </a:t>
            </a:r>
            <a:r>
              <a:rPr lang="fa-IR" sz="1400" b="1" dirty="0" smtClean="0">
                <a:solidFill>
                  <a:schemeClr val="bg1"/>
                </a:solidFill>
                <a:cs typeface="B Zar" panose="00000400000000000000" pitchFamily="2" charset="-78"/>
              </a:rPr>
              <a:t>آقای دکتر اسماعیل </a:t>
            </a:r>
            <a:r>
              <a:rPr lang="fa-IR" sz="1400" b="1" dirty="0">
                <a:solidFill>
                  <a:schemeClr val="bg1"/>
                </a:solidFill>
                <a:cs typeface="B Zar" panose="00000400000000000000" pitchFamily="2" charset="-78"/>
              </a:rPr>
              <a:t>علیزاده رییس مرکز تحقیقات کشاورزی و منابع طبیعی استان و عضو هیات علمی بخش آفات و بیماری‌های گیاهی و جمعی از متخصصان حوزه‌های مختلف، موضوع خشکیدگی درختان قدیمی چنار خیابان دانشکده ارومیه مورد بررسی قرار گرفت.</a:t>
            </a:r>
          </a:p>
          <a:p>
            <a:pPr algn="just"/>
            <a:r>
              <a:rPr lang="fa-IR" sz="1400" b="1" dirty="0">
                <a:solidFill>
                  <a:schemeClr val="bg1"/>
                </a:solidFill>
                <a:cs typeface="B Zar" panose="00000400000000000000" pitchFamily="2" charset="-78"/>
              </a:rPr>
              <a:t>این درختان که از قدمت بالایی برخوردارند، در سال‌های اخیر با پدیده خشکیدگی مواجه شده‌اند. در این نشست، کارشناسان دلایل مختلفی از جمله افزایش دمای سطح آسفالت خیابان، بالا رفتن شوری و هدایت الکتریکی (</a:t>
            </a:r>
            <a:r>
              <a:rPr lang="en-US" sz="1400" b="1" dirty="0">
                <a:solidFill>
                  <a:schemeClr val="bg1"/>
                </a:solidFill>
                <a:cs typeface="B Zar" panose="00000400000000000000" pitchFamily="2" charset="-78"/>
              </a:rPr>
              <a:t>EC) </a:t>
            </a:r>
            <a:r>
              <a:rPr lang="fa-IR" sz="1400" b="1" dirty="0">
                <a:solidFill>
                  <a:schemeClr val="bg1"/>
                </a:solidFill>
                <a:cs typeface="B Zar" panose="00000400000000000000" pitchFamily="2" charset="-78"/>
              </a:rPr>
              <a:t>آب‌های زیرزمینی و عوامل دیگر را به‌عنوان علل اصلی این پدیده مطرح کردند.</a:t>
            </a:r>
          </a:p>
          <a:p>
            <a:pPr algn="just"/>
            <a:r>
              <a:rPr lang="fa-IR" sz="1400" b="1" dirty="0">
                <a:solidFill>
                  <a:schemeClr val="bg1"/>
                </a:solidFill>
                <a:cs typeface="B Zar" panose="00000400000000000000" pitchFamily="2" charset="-78"/>
              </a:rPr>
              <a:t>بر اساس جمع‌بندی جلسه، ادامه روند بررسی‌های علمی و ارائه راهکارهای مدیریتی برای حفظ و احیای این درختان ارزشمند در دستور کار قرار گرفت.</a:t>
            </a:r>
          </a:p>
        </p:txBody>
      </p:sp>
      <p:sp>
        <p:nvSpPr>
          <p:cNvPr id="5"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6" name="Picture 2" descr="C:\Users\pc\Downloads\photo2054645285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640" y="4565302"/>
            <a:ext cx="3203126" cy="258384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7" name="Picture 2" descr="C:\Users\pc\Downloads\photo2054645286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91765" y="5853128"/>
            <a:ext cx="3181583" cy="232345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00400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476672" y="251520"/>
            <a:ext cx="5544615" cy="3528392"/>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b="1" dirty="0">
                <a:solidFill>
                  <a:schemeClr val="bg2"/>
                </a:solidFill>
                <a:cs typeface="B Zar" panose="00000400000000000000" pitchFamily="2" charset="-78"/>
              </a:rPr>
              <a:t>برگز</a:t>
            </a:r>
            <a:r>
              <a:rPr lang="fa-IR" sz="1600" b="1" dirty="0">
                <a:solidFill>
                  <a:schemeClr val="tx2">
                    <a:lumMod val="25000"/>
                  </a:schemeClr>
                </a:solidFill>
                <a:cs typeface="B Zar" panose="00000400000000000000" pitchFamily="2" charset="-78"/>
              </a:rPr>
              <a:t>اری برنامه طرح یاوران تولید با موضوع مدیریت و آبیاری مزارع کلزا در </a:t>
            </a:r>
            <a:r>
              <a:rPr lang="fa-IR" sz="1600" b="1" dirty="0" smtClean="0">
                <a:solidFill>
                  <a:schemeClr val="tx2">
                    <a:lumMod val="25000"/>
                  </a:schemeClr>
                </a:solidFill>
                <a:cs typeface="B Zar" panose="00000400000000000000" pitchFamily="2" charset="-78"/>
              </a:rPr>
              <a:t>پلدشت</a:t>
            </a:r>
          </a:p>
          <a:p>
            <a:pPr algn="just"/>
            <a:endParaRPr lang="fa-IR" sz="1600" b="1" dirty="0">
              <a:solidFill>
                <a:schemeClr val="bg2"/>
              </a:solidFill>
              <a:cs typeface="B Zar" panose="00000400000000000000" pitchFamily="2" charset="-78"/>
            </a:endParaRPr>
          </a:p>
          <a:p>
            <a:pPr algn="just"/>
            <a:r>
              <a:rPr lang="fa-IR" sz="1400" b="1" dirty="0">
                <a:solidFill>
                  <a:schemeClr val="bg1"/>
                </a:solidFill>
                <a:cs typeface="B Zar" panose="00000400000000000000" pitchFamily="2" charset="-78"/>
              </a:rPr>
              <a:t>در راستای اجرای سری برنامه‌های طرح یاوران تولید استان آذربایجان غربی، روز دوشنبه ۵ شهریورماه ۱۴۰۴ برنامه آموزشی ـ ترویجی با موضوع مدیریت و آبیاری مزارع کلزا در شهرستان پلدشت برگزار شد.</a:t>
            </a:r>
          </a:p>
          <a:p>
            <a:pPr algn="just"/>
            <a:r>
              <a:rPr lang="fa-IR" sz="1400" b="1" dirty="0">
                <a:solidFill>
                  <a:schemeClr val="bg1"/>
                </a:solidFill>
                <a:cs typeface="B Zar" panose="00000400000000000000" pitchFamily="2" charset="-78"/>
              </a:rPr>
              <a:t>این برنامه با حضور اعضای هیات علمی مرکز تحقیقات و آموزش کشاورزی و منابع طبیعی استان، </a:t>
            </a:r>
            <a:r>
              <a:rPr lang="fa-IR" sz="1400" b="1" dirty="0" smtClean="0">
                <a:solidFill>
                  <a:schemeClr val="bg1"/>
                </a:solidFill>
                <a:cs typeface="B Zar" panose="00000400000000000000" pitchFamily="2" charset="-78"/>
              </a:rPr>
              <a:t>آقایان دکتر  </a:t>
            </a:r>
            <a:r>
              <a:rPr lang="fa-IR" sz="1400" b="1" dirty="0">
                <a:solidFill>
                  <a:schemeClr val="bg1"/>
                </a:solidFill>
                <a:cs typeface="B Zar" panose="00000400000000000000" pitchFamily="2" charset="-78"/>
              </a:rPr>
              <a:t>امیر نورجو و </a:t>
            </a:r>
            <a:r>
              <a:rPr lang="fa-IR" sz="1400" b="1" dirty="0" smtClean="0">
                <a:solidFill>
                  <a:schemeClr val="bg1"/>
                </a:solidFill>
                <a:cs typeface="B Zar" panose="00000400000000000000" pitchFamily="2" charset="-78"/>
              </a:rPr>
              <a:t>دکتر عبدالله </a:t>
            </a:r>
            <a:r>
              <a:rPr lang="fa-IR" sz="1400" b="1" dirty="0">
                <a:solidFill>
                  <a:schemeClr val="bg1"/>
                </a:solidFill>
                <a:cs typeface="B Zar" panose="00000400000000000000" pitchFamily="2" charset="-78"/>
              </a:rPr>
              <a:t>حسن‌زاده، اجرا گردید.</a:t>
            </a:r>
          </a:p>
          <a:p>
            <a:pPr algn="just"/>
            <a:r>
              <a:rPr lang="fa-IR" sz="1400" b="1" dirty="0">
                <a:solidFill>
                  <a:schemeClr val="bg1"/>
                </a:solidFill>
                <a:cs typeface="B Zar" panose="00000400000000000000" pitchFamily="2" charset="-78"/>
              </a:rPr>
              <a:t>در جریان این برنامه، محققین حاضر به تبیین مهم‌ترین نکات فنی در زمینه مدیریت صحیح مزارع کلزا و استفاده از روش‌های نوین آبیاری پرداختند و توصیه‌های کاربردی برای افزایش بهره‌وری و بهبود عملکرد این محصول استراتژیک ارائه شد.</a:t>
            </a:r>
          </a:p>
          <a:p>
            <a:pPr algn="ctr"/>
            <a:endParaRPr lang="en-US" sz="1400" b="1" dirty="0">
              <a:solidFill>
                <a:schemeClr val="bg1"/>
              </a:solidFill>
              <a:cs typeface="B Nazanin" panose="00000400000000000000" pitchFamily="2" charset="-78"/>
            </a:endParaRPr>
          </a:p>
        </p:txBody>
      </p:sp>
      <p:sp>
        <p:nvSpPr>
          <p:cNvPr id="7" name="Footer Placeholder 10"/>
          <p:cNvSpPr>
            <a:spLocks noGrp="1"/>
          </p:cNvSpPr>
          <p:nvPr>
            <p:ph type="ftr" sz="quarter" idx="11"/>
          </p:nvPr>
        </p:nvSpPr>
        <p:spPr>
          <a:xfrm>
            <a:off x="429744" y="8388424"/>
            <a:ext cx="6286544" cy="600074"/>
          </a:xfrm>
        </p:spPr>
        <p:txBody>
          <a:bodyPr/>
          <a:lstStyle/>
          <a:p>
            <a:pPr algn="r"/>
            <a:r>
              <a:rPr lang="fa-IR" sz="1400" dirty="0">
                <a:solidFill>
                  <a:schemeClr val="bg1"/>
                </a:solidFill>
                <a:latin typeface="IranNastaliq" pitchFamily="18" charset="0"/>
                <a:cs typeface="IranNastaliq" pitchFamily="18" charset="0"/>
              </a:rPr>
              <a:t>مجله خبری الکترونیک مرکز تحقیقات و  آموزش کشاورزی و منابع طبیعی </a:t>
            </a:r>
            <a:r>
              <a:rPr lang="fa-IR" sz="1400" dirty="0" smtClean="0">
                <a:solidFill>
                  <a:schemeClr val="bg1"/>
                </a:solidFill>
                <a:latin typeface="IranNastaliq" pitchFamily="18" charset="0"/>
                <a:cs typeface="IranNastaliq" pitchFamily="18" charset="0"/>
              </a:rPr>
              <a:t>آذربایجانغربی                                                                                                                                تابستان 1404</a:t>
            </a:r>
            <a:endParaRPr lang="fa-IR" sz="1400" dirty="0">
              <a:solidFill>
                <a:schemeClr val="bg1"/>
              </a:solidFill>
              <a:latin typeface="IranNastaliq" pitchFamily="18" charset="0"/>
              <a:cs typeface="B Nazanin" panose="00000400000000000000" pitchFamily="2" charset="-78"/>
            </a:endParaRPr>
          </a:p>
        </p:txBody>
      </p:sp>
      <p:pic>
        <p:nvPicPr>
          <p:cNvPr id="8" name="Picture 2" descr="C:\Users\pc\Downloads\photo2057786855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6685" y="3851920"/>
            <a:ext cx="5592621" cy="3663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03052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720;p34"/>
          <p:cNvPicPr preferRelativeResize="0"/>
          <p:nvPr/>
        </p:nvPicPr>
        <p:blipFill>
          <a:blip r:embed="rId2"/>
          <a:stretch>
            <a:fillRect/>
          </a:stretch>
        </p:blipFill>
        <p:spPr>
          <a:xfrm>
            <a:off x="5063955" y="1236672"/>
            <a:ext cx="1728192" cy="1296144"/>
          </a:xfrm>
          <a:prstGeom prst="ellipse">
            <a:avLst/>
          </a:prstGeom>
          <a:noFill/>
          <a:ln>
            <a:noFill/>
          </a:ln>
        </p:spPr>
      </p:pic>
      <p:sp>
        <p:nvSpPr>
          <p:cNvPr id="4" name="Rounded Rectangle 3"/>
          <p:cNvSpPr/>
          <p:nvPr/>
        </p:nvSpPr>
        <p:spPr>
          <a:xfrm>
            <a:off x="4005064" y="2195736"/>
            <a:ext cx="1512168" cy="6263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dirty="0" smtClean="0">
                <a:solidFill>
                  <a:schemeClr val="bg1"/>
                </a:solidFill>
                <a:cs typeface="B Nazanin" panose="00000400000000000000" pitchFamily="2" charset="-78"/>
              </a:rPr>
              <a:t>سخن مدیر مسئول</a:t>
            </a:r>
            <a:endParaRPr lang="en-US" sz="1600" dirty="0">
              <a:solidFill>
                <a:schemeClr val="bg1"/>
              </a:solidFill>
              <a:cs typeface="B Nazanin" panose="00000400000000000000" pitchFamily="2" charset="-78"/>
            </a:endParaRPr>
          </a:p>
        </p:txBody>
      </p:sp>
      <p:pic>
        <p:nvPicPr>
          <p:cNvPr id="6" name="Picture 5"/>
          <p:cNvPicPr>
            <a:picLocks noChangeAspect="1"/>
          </p:cNvPicPr>
          <p:nvPr/>
        </p:nvPicPr>
        <p:blipFill>
          <a:blip r:embed="rId3"/>
          <a:stretch>
            <a:fillRect/>
          </a:stretch>
        </p:blipFill>
        <p:spPr>
          <a:xfrm>
            <a:off x="5754562" y="389172"/>
            <a:ext cx="726377" cy="663928"/>
          </a:xfrm>
          <a:prstGeom prst="rect">
            <a:avLst/>
          </a:prstGeom>
        </p:spPr>
      </p:pic>
      <p:pic>
        <p:nvPicPr>
          <p:cNvPr id="7" name="Picture 3"/>
          <p:cNvPicPr>
            <a:picLocks noChangeAspect="1" noChangeArrowheads="1"/>
          </p:cNvPicPr>
          <p:nvPr/>
        </p:nvPicPr>
        <p:blipFill>
          <a:blip r:embed="rId4"/>
          <a:srcRect/>
          <a:stretch>
            <a:fillRect/>
          </a:stretch>
        </p:blipFill>
        <p:spPr bwMode="auto">
          <a:xfrm>
            <a:off x="260648" y="35496"/>
            <a:ext cx="809377" cy="663928"/>
          </a:xfrm>
          <a:prstGeom prst="rect">
            <a:avLst/>
          </a:prstGeom>
          <a:noFill/>
          <a:ln w="9525">
            <a:noFill/>
            <a:miter lim="800000"/>
            <a:headEnd/>
            <a:tailEnd/>
          </a:ln>
          <a:effectLst/>
        </p:spPr>
      </p:pic>
      <p:sp>
        <p:nvSpPr>
          <p:cNvPr id="8" name="TextBox 7"/>
          <p:cNvSpPr txBox="1"/>
          <p:nvPr/>
        </p:nvSpPr>
        <p:spPr>
          <a:xfrm>
            <a:off x="854714" y="1179015"/>
            <a:ext cx="4899848" cy="1211870"/>
          </a:xfrm>
          <a:prstGeom prst="rect">
            <a:avLst/>
          </a:prstGeom>
          <a:noFill/>
        </p:spPr>
        <p:txBody>
          <a:bodyPr wrap="square" rtlCol="0">
            <a:spAutoFit/>
          </a:bodyPr>
          <a:lstStyle/>
          <a:p>
            <a:pPr algn="ctr">
              <a:lnSpc>
                <a:spcPct val="150000"/>
              </a:lnSpc>
            </a:pPr>
            <a:r>
              <a:rPr lang="fa-IR" sz="1600" kern="1900" dirty="0">
                <a:solidFill>
                  <a:schemeClr val="accent2">
                    <a:lumMod val="50000"/>
                  </a:schemeClr>
                </a:solidFill>
                <a:latin typeface="IranNastaliq" pitchFamily="18" charset="0"/>
                <a:cs typeface="IranNastaliq" pitchFamily="18" charset="0"/>
              </a:rPr>
              <a:t>وزارت جهاد کشاورزی</a:t>
            </a:r>
          </a:p>
          <a:p>
            <a:pPr algn="ctr">
              <a:lnSpc>
                <a:spcPct val="150000"/>
              </a:lnSpc>
            </a:pPr>
            <a:r>
              <a:rPr lang="fa-IR" sz="1600" kern="1900" dirty="0">
                <a:solidFill>
                  <a:schemeClr val="accent2">
                    <a:lumMod val="50000"/>
                  </a:schemeClr>
                </a:solidFill>
                <a:latin typeface="IranNastaliq" pitchFamily="18" charset="0"/>
                <a:cs typeface="IranNastaliq" pitchFamily="18" charset="0"/>
              </a:rPr>
              <a:t>سازمان تحقیقات، آموزش و ترویج کشاورزی</a:t>
            </a:r>
          </a:p>
          <a:p>
            <a:pPr algn="ctr">
              <a:lnSpc>
                <a:spcPct val="150000"/>
              </a:lnSpc>
            </a:pPr>
            <a:r>
              <a:rPr lang="fa-IR" sz="1600" kern="1900" dirty="0">
                <a:solidFill>
                  <a:schemeClr val="accent2">
                    <a:lumMod val="50000"/>
                  </a:schemeClr>
                </a:solidFill>
                <a:latin typeface="IranNastaliq" pitchFamily="18" charset="0"/>
                <a:cs typeface="IranNastaliq" pitchFamily="18" charset="0"/>
              </a:rPr>
              <a:t>مرکز تحقیقات و آموزش کشاورزی و منابع طبیعی آذربایجان غربی</a:t>
            </a:r>
            <a:endParaRPr lang="fa-IR" sz="1600" dirty="0">
              <a:solidFill>
                <a:schemeClr val="accent2">
                  <a:lumMod val="50000"/>
                </a:schemeClr>
              </a:solidFill>
            </a:endParaRPr>
          </a:p>
        </p:txBody>
      </p:sp>
      <p:pic>
        <p:nvPicPr>
          <p:cNvPr id="5122" name="Picture 2" descr="D:\خبرنامه\تابستان 1402\دالامپر-بهار.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400" y="3563888"/>
            <a:ext cx="7218040" cy="4572000"/>
          </a:xfrm>
          <a:prstGeom prst="rect">
            <a:avLst/>
          </a:prstGeom>
          <a:noFill/>
          <a:extLst>
            <a:ext uri="{909E8E84-426E-40DD-AFC4-6F175D3DCCD1}">
              <a14:hiddenFill xmlns:a14="http://schemas.microsoft.com/office/drawing/2010/main">
                <a:solidFill>
                  <a:srgbClr val="FFFFFF"/>
                </a:solidFill>
              </a14:hiddenFill>
            </a:ext>
          </a:extLst>
        </p:spPr>
      </p:pic>
      <p:sp>
        <p:nvSpPr>
          <p:cNvPr id="10"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تابستان1404 </a:t>
            </a:r>
            <a:endParaRPr lang="fa-IR" sz="1200" dirty="0">
              <a:solidFill>
                <a:schemeClr val="accent6">
                  <a:lumMod val="50000"/>
                </a:schemeClr>
              </a:solidFill>
              <a:latin typeface="IranNastaliq" pitchFamily="18" charset="0"/>
              <a:cs typeface="B Nazanin" panose="00000400000000000000" pitchFamily="2" charset="-78"/>
            </a:endParaRPr>
          </a:p>
        </p:txBody>
      </p:sp>
      <p:sp>
        <p:nvSpPr>
          <p:cNvPr id="2" name="Rounded Rectangle 1"/>
          <p:cNvSpPr/>
          <p:nvPr/>
        </p:nvSpPr>
        <p:spPr>
          <a:xfrm>
            <a:off x="854714" y="2771800"/>
            <a:ext cx="5022558" cy="405415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400" b="1" dirty="0">
                <a:solidFill>
                  <a:schemeClr val="bg1"/>
                </a:solidFill>
                <a:cs typeface="B Nazanin" panose="00000400000000000000" pitchFamily="2" charset="-78"/>
              </a:rPr>
              <a:t>بنام خدا</a:t>
            </a:r>
          </a:p>
          <a:p>
            <a:r>
              <a:rPr lang="fa-IR" sz="1400" b="1" dirty="0">
                <a:solidFill>
                  <a:schemeClr val="bg1"/>
                </a:solidFill>
                <a:cs typeface="B Nazanin" panose="00000400000000000000" pitchFamily="2" charset="-78"/>
              </a:rPr>
              <a:t>همکاران گرامی و پژوهشگران عزیز،</a:t>
            </a:r>
          </a:p>
          <a:p>
            <a:pPr algn="just"/>
            <a:r>
              <a:rPr lang="fa-IR" sz="1400" b="1" dirty="0">
                <a:solidFill>
                  <a:schemeClr val="bg1"/>
                </a:solidFill>
                <a:cs typeface="B Nazanin" panose="00000400000000000000" pitchFamily="2" charset="-78"/>
              </a:rPr>
              <a:t>فصل تابستان با همه گرمای خود، همچنان عرصه‌ای پرانرژی و پرجنب‌وجوش برای فعالیت‌های تحقیقاتی مرکز ما بوده است. در روزهای گرم، تلاش‌های خستگی‌ناپذیر شما در مزارع و میادین تحقیقاتی، بار دیگر نشان داد که تعهد به پیشبرد اهداف علمی و توسعه فناوری‌های نوین، هیچگاه به واسطه شرایط محیطی کم‌رنگ نمی‌شود.</a:t>
            </a:r>
          </a:p>
          <a:p>
            <a:pPr algn="just"/>
            <a:r>
              <a:rPr lang="fa-IR" sz="1400" b="1" dirty="0">
                <a:solidFill>
                  <a:schemeClr val="bg1"/>
                </a:solidFill>
                <a:cs typeface="B Nazanin" panose="00000400000000000000" pitchFamily="2" charset="-78"/>
              </a:rPr>
              <a:t>حضور مستمر و متمرکز شما در عرصه‌های عملی و میدانی، پشتوانه‌ای محکم برای دستیابی به نتایج کاربردی و موثر در حوزه تخصصی ماست. </a:t>
            </a:r>
          </a:p>
          <a:p>
            <a:pPr algn="just"/>
            <a:r>
              <a:rPr lang="fa-IR" sz="1400" b="1" dirty="0">
                <a:solidFill>
                  <a:schemeClr val="bg1"/>
                </a:solidFill>
                <a:cs typeface="B Nazanin" panose="00000400000000000000" pitchFamily="2" charset="-78"/>
              </a:rPr>
              <a:t>از همه همکاران و پژوهشگران پرتلاش مرکز تحقیقات بابت این تلاش‌های بی‌وقفه و تعهدی که به تحقق اهداف علمی نشان می‌دهند، صمیمانه قدردانی می‌کنم و امیدوارم فصل پیش رو سرشار از موفقیت‌های تازه و دستاوردهای ارزشمند برای همه ما باشد.</a:t>
            </a:r>
          </a:p>
          <a:p>
            <a:pPr algn="ctr"/>
            <a:endParaRPr lang="fa-IR" sz="1400" b="1" dirty="0">
              <a:solidFill>
                <a:schemeClr val="bg1"/>
              </a:solidFill>
              <a:cs typeface="B Nazanin" panose="00000400000000000000" pitchFamily="2" charset="-78"/>
            </a:endParaRPr>
          </a:p>
          <a:p>
            <a:pPr algn="ctr"/>
            <a:r>
              <a:rPr lang="fa-IR" sz="1400" b="1" dirty="0">
                <a:solidFill>
                  <a:schemeClr val="bg1"/>
                </a:solidFill>
                <a:cs typeface="B Nazanin" panose="00000400000000000000" pitchFamily="2" charset="-78"/>
              </a:rPr>
              <a:t>اسماعیل علیزاده</a:t>
            </a:r>
          </a:p>
          <a:p>
            <a:pPr algn="ctr"/>
            <a:r>
              <a:rPr lang="fa-IR" sz="1400" b="1" dirty="0">
                <a:solidFill>
                  <a:schemeClr val="bg1"/>
                </a:solidFill>
                <a:cs typeface="B Nazanin" panose="00000400000000000000" pitchFamily="2" charset="-78"/>
              </a:rPr>
              <a:t>رییس مرکز تحقیقات و آموزش کشاورزی استان آذربایجان غربی</a:t>
            </a:r>
          </a:p>
          <a:p>
            <a:pPr algn="ctr"/>
            <a:r>
              <a:rPr lang="fa-IR" sz="1400" b="1" dirty="0">
                <a:solidFill>
                  <a:schemeClr val="bg1"/>
                </a:solidFill>
                <a:cs typeface="B Nazanin" panose="00000400000000000000" pitchFamily="2" charset="-78"/>
              </a:rPr>
              <a:t>مهر1404</a:t>
            </a:r>
            <a:endParaRPr lang="en-US" sz="1400" b="1" dirty="0">
              <a:solidFill>
                <a:schemeClr val="bg1"/>
              </a:solidFill>
              <a:cs typeface="B Nazanin" panose="00000400000000000000" pitchFamily="2" charset="-78"/>
            </a:endParaRPr>
          </a:p>
        </p:txBody>
      </p:sp>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143" y="746265"/>
            <a:ext cx="1022247" cy="715599"/>
          </a:xfrm>
          <a:prstGeom prst="rect">
            <a:avLst/>
          </a:prstGeom>
        </p:spPr>
      </p:pic>
    </p:spTree>
    <p:extLst>
      <p:ext uri="{BB962C8B-B14F-4D97-AF65-F5344CB8AC3E}">
        <p14:creationId xmlns:p14="http://schemas.microsoft.com/office/powerpoint/2010/main" val="92328406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flipV="1">
            <a:off x="1708491" y="9434568"/>
            <a:ext cx="4629150" cy="108012"/>
          </a:xfrm>
        </p:spPr>
        <p:txBody>
          <a:bodyPr>
            <a:normAutofit fontScale="25000" lnSpcReduction="20000"/>
          </a:bodyPr>
          <a:lstStyle/>
          <a:p>
            <a:endParaRPr lang="fa-IR" dirty="0"/>
          </a:p>
        </p:txBody>
      </p:sp>
      <p:sp>
        <p:nvSpPr>
          <p:cNvPr id="6" name="Rounded Rectangle 5"/>
          <p:cNvSpPr/>
          <p:nvPr/>
        </p:nvSpPr>
        <p:spPr>
          <a:xfrm>
            <a:off x="476672" y="683568"/>
            <a:ext cx="5760639" cy="3096344"/>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a-IR" sz="1400" b="1" dirty="0">
              <a:solidFill>
                <a:schemeClr val="tx2">
                  <a:lumMod val="25000"/>
                </a:schemeClr>
              </a:solidFill>
              <a:cs typeface="B Zar" panose="00000400000000000000" pitchFamily="2" charset="-78"/>
            </a:endParaRPr>
          </a:p>
          <a:p>
            <a:pPr algn="ctr"/>
            <a:r>
              <a:rPr lang="fa-IR" sz="1400" b="1" dirty="0">
                <a:solidFill>
                  <a:schemeClr val="tx2">
                    <a:lumMod val="25000"/>
                  </a:schemeClr>
                </a:solidFill>
                <a:cs typeface="B Zar" panose="00000400000000000000" pitchFamily="2" charset="-78"/>
              </a:rPr>
              <a:t> </a:t>
            </a:r>
            <a:r>
              <a:rPr lang="fa-IR" sz="1600" b="1" dirty="0" smtClean="0">
                <a:solidFill>
                  <a:schemeClr val="tx2">
                    <a:lumMod val="25000"/>
                  </a:schemeClr>
                </a:solidFill>
                <a:cs typeface="B Zar" panose="00000400000000000000" pitchFamily="2" charset="-78"/>
              </a:rPr>
              <a:t>برگزاری دوره </a:t>
            </a:r>
            <a:r>
              <a:rPr lang="fa-IR" sz="1600" b="1" dirty="0">
                <a:solidFill>
                  <a:schemeClr val="tx2">
                    <a:lumMod val="25000"/>
                  </a:schemeClr>
                </a:solidFill>
                <a:cs typeface="B Zar" panose="00000400000000000000" pitchFamily="2" charset="-78"/>
              </a:rPr>
              <a:t>آموزشی شیر و فرآورده‌های لبنی برای سربازان قرارگاه حمزه سیدالشهدا به همت مرکز تحقیقات و آموزش کشاورزی و منابع طبیعی آذربایجان غربی </a:t>
            </a:r>
          </a:p>
          <a:p>
            <a:pPr algn="just"/>
            <a:endParaRPr lang="fa-IR" sz="1400" b="1" dirty="0" smtClean="0">
              <a:solidFill>
                <a:schemeClr val="bg1"/>
              </a:solidFill>
              <a:cs typeface="B Zar" panose="00000400000000000000" pitchFamily="2" charset="-78"/>
            </a:endParaRPr>
          </a:p>
          <a:p>
            <a:pPr algn="just"/>
            <a:r>
              <a:rPr lang="fa-IR" sz="1400" b="1" dirty="0" smtClean="0">
                <a:solidFill>
                  <a:schemeClr val="bg1"/>
                </a:solidFill>
                <a:cs typeface="B Zar" panose="00000400000000000000" pitchFamily="2" charset="-78"/>
              </a:rPr>
              <a:t>دوره </a:t>
            </a:r>
            <a:r>
              <a:rPr lang="fa-IR" sz="1400" b="1" dirty="0">
                <a:solidFill>
                  <a:schemeClr val="bg1"/>
                </a:solidFill>
                <a:cs typeface="B Zar" panose="00000400000000000000" pitchFamily="2" charset="-78"/>
              </a:rPr>
              <a:t>آموزشی تخصصی با موضوع «شیر و فرآورده‌های لبنی» توسط </a:t>
            </a:r>
            <a:r>
              <a:rPr lang="fa-IR" sz="1400" b="1" dirty="0" smtClean="0">
                <a:solidFill>
                  <a:schemeClr val="bg1"/>
                </a:solidFill>
                <a:cs typeface="B Zar" panose="00000400000000000000" pitchFamily="2" charset="-78"/>
              </a:rPr>
              <a:t>آقای دکترایرج </a:t>
            </a:r>
            <a:r>
              <a:rPr lang="fa-IR" sz="1400" b="1" dirty="0">
                <a:solidFill>
                  <a:schemeClr val="bg1"/>
                </a:solidFill>
                <a:cs typeface="B Zar" panose="00000400000000000000" pitchFamily="2" charset="-78"/>
              </a:rPr>
              <a:t>کریمی‌ثانی، محقق بخش فنی و مهندسی کشاورزی، برای سربازان قرارگاه حمزه سیدالشهدا برگزار شد. در این دوره، مباحثی از جمله اهمیت شیر در سبد غذایی، اصول بهداشتی فرآوری، تولید فرآورده‌های لبنی سنتی و صنعتی و نقش آن‌ها در ارتقای سلامت جامعه ارائه گردید.</a:t>
            </a:r>
          </a:p>
          <a:p>
            <a:pPr algn="just"/>
            <a:r>
              <a:rPr lang="fa-IR" sz="1400" b="1" dirty="0">
                <a:solidFill>
                  <a:schemeClr val="bg1"/>
                </a:solidFill>
                <a:cs typeface="B Zar" panose="00000400000000000000" pitchFamily="2" charset="-78"/>
              </a:rPr>
              <a:t>این برنامه با هدف ارتقای آگاهی  سربازان و در راستای رسالت ترویجی و آموزشی مرکز تحقیقات برگزار شد و مورد استقبال شرکت‌کنندگان قرار گرفت.</a:t>
            </a:r>
          </a:p>
          <a:p>
            <a:pPr algn="just"/>
            <a:endParaRPr lang="fa-IR" sz="1400" b="1" dirty="0">
              <a:solidFill>
                <a:schemeClr val="bg1"/>
              </a:solidFill>
              <a:cs typeface="B Zar" panose="00000400000000000000" pitchFamily="2" charset="-78"/>
            </a:endParaRPr>
          </a:p>
        </p:txBody>
      </p:sp>
      <p:sp>
        <p:nvSpPr>
          <p:cNvPr id="8"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7" name="Picture 2" descr="C:\Users\pc\Downloads\photo2059504139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0728" y="4211960"/>
            <a:ext cx="4680520" cy="331970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86608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548680" y="539552"/>
            <a:ext cx="5544616" cy="3672408"/>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b="1" dirty="0" smtClean="0">
                <a:solidFill>
                  <a:schemeClr val="bg2"/>
                </a:solidFill>
                <a:cs typeface="B Zar" panose="00000400000000000000" pitchFamily="2" charset="-78"/>
              </a:rPr>
              <a:t>برگزاری گردهمایی </a:t>
            </a:r>
            <a:r>
              <a:rPr lang="fa-IR" sz="1600" b="1" dirty="0">
                <a:solidFill>
                  <a:schemeClr val="bg2"/>
                </a:solidFill>
                <a:cs typeface="B Zar" panose="00000400000000000000" pitchFamily="2" charset="-78"/>
              </a:rPr>
              <a:t>ساماندهی تولید نهال‌های رویشی در میاندوآب </a:t>
            </a:r>
            <a:endParaRPr lang="fa-IR" sz="1600" b="1" dirty="0" smtClean="0">
              <a:solidFill>
                <a:schemeClr val="bg2"/>
              </a:solidFill>
              <a:cs typeface="B Zar" panose="00000400000000000000" pitchFamily="2" charset="-78"/>
            </a:endParaRPr>
          </a:p>
          <a:p>
            <a:pPr algn="just"/>
            <a:endParaRPr lang="fa-IR" sz="1400" b="1" dirty="0">
              <a:solidFill>
                <a:schemeClr val="bg1"/>
              </a:solidFill>
              <a:cs typeface="B Zar" panose="00000400000000000000" pitchFamily="2" charset="-78"/>
            </a:endParaRPr>
          </a:p>
          <a:p>
            <a:pPr algn="just"/>
            <a:r>
              <a:rPr lang="fa-IR" sz="1400" b="1" dirty="0" smtClean="0">
                <a:solidFill>
                  <a:schemeClr val="bg1"/>
                </a:solidFill>
                <a:cs typeface="B Zar" panose="00000400000000000000" pitchFamily="2" charset="-78"/>
              </a:rPr>
              <a:t>گردهمایی </a:t>
            </a:r>
            <a:r>
              <a:rPr lang="fa-IR" sz="1400" b="1" dirty="0">
                <a:solidFill>
                  <a:schemeClr val="bg1"/>
                </a:solidFill>
                <a:cs typeface="B Zar" panose="00000400000000000000" pitchFamily="2" charset="-78"/>
              </a:rPr>
              <a:t>تخصصی «ساماندهی تولید نهال‌های رویشی» روز سه‌شنبه ۱۱ شهریور ۱۴۰۴ با حضور معاون استاندار و فرماندار شهرستان میاندوآب، رییس و‌ کارشناسان پردیس تحقیقاتی میاندوآب ، اساتید دانشگاهی، متخصصان و کارشناسان مدیریت جهاد کشاورزی، شرکت‌های دانش‌بنیان، نهالکاران و باغداران پیشرو در محل مرکز آموزش عالی شهید باکری میاندوآب برگزار شد.</a:t>
            </a:r>
          </a:p>
          <a:p>
            <a:pPr algn="just"/>
            <a:r>
              <a:rPr lang="fa-IR" sz="1400" b="1" dirty="0">
                <a:solidFill>
                  <a:schemeClr val="bg1"/>
                </a:solidFill>
                <a:cs typeface="B Zar" panose="00000400000000000000" pitchFamily="2" charset="-78"/>
              </a:rPr>
              <a:t>این گردهمایی در راستای دانش‌بنیان کردن تولید نهال و اجرای سیاست‌های وزارت جهاد کشاورزی در زمینه تولید نهال‌های پایه رویشی با کیفیت بالا برگزار گردید.</a:t>
            </a:r>
          </a:p>
          <a:p>
            <a:pPr algn="just"/>
            <a:r>
              <a:rPr lang="fa-IR" sz="1400" b="1" dirty="0">
                <a:solidFill>
                  <a:schemeClr val="bg1"/>
                </a:solidFill>
                <a:cs typeface="B Zar" panose="00000400000000000000" pitchFamily="2" charset="-78"/>
              </a:rPr>
              <a:t> شهرستان میاندوآب با دارا بودن ۴۶۰ واحد نهالستان در سطح ۳۱۵ هکتار و تولید سالانه بیش از ۳۱ میلیون اصله نهال، به‌عنوان یکی از قطب‌های مهم تولید نهال کشور شناخته می‌شود</a:t>
            </a:r>
            <a:endParaRPr lang="fa-IR" sz="1400" b="1" dirty="0">
              <a:solidFill>
                <a:schemeClr val="bg1"/>
              </a:solidFill>
              <a:cs typeface="B Nazanin" panose="00000400000000000000" pitchFamily="2" charset="-78"/>
            </a:endParaRPr>
          </a:p>
        </p:txBody>
      </p:sp>
      <p:sp>
        <p:nvSpPr>
          <p:cNvPr id="5"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6" name="Picture 2" descr="C:\Users\pc\Downloads\photo2063839274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0367" y="4644008"/>
            <a:ext cx="3672408" cy="275376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7" name="Picture 3" descr="C:\Users\pc\Downloads\photo2063839203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37112" y="4608418"/>
            <a:ext cx="1951595" cy="278935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55574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566682" y="755576"/>
            <a:ext cx="5598622" cy="324036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a-IR" sz="1600" b="1" dirty="0">
              <a:solidFill>
                <a:schemeClr val="tx2">
                  <a:lumMod val="25000"/>
                </a:schemeClr>
              </a:solidFill>
              <a:cs typeface="B Nazanin" panose="00000400000000000000" pitchFamily="2" charset="-78"/>
            </a:endParaRPr>
          </a:p>
          <a:p>
            <a:pPr algn="just"/>
            <a:r>
              <a:rPr lang="fa-IR" sz="1600" b="1" dirty="0" smtClean="0">
                <a:solidFill>
                  <a:schemeClr val="tx2">
                    <a:lumMod val="25000"/>
                  </a:schemeClr>
                </a:solidFill>
                <a:cs typeface="B Zar" panose="00000400000000000000" pitchFamily="2" charset="-78"/>
              </a:rPr>
              <a:t>برگزاری کارگاه </a:t>
            </a:r>
            <a:r>
              <a:rPr lang="fa-IR" sz="1600" b="1" dirty="0">
                <a:solidFill>
                  <a:schemeClr val="tx2">
                    <a:lumMod val="25000"/>
                  </a:schemeClr>
                </a:solidFill>
                <a:cs typeface="B Zar" panose="00000400000000000000" pitchFamily="2" charset="-78"/>
              </a:rPr>
              <a:t>آموزشی – مهارتی تراکتور و ماشین‌های کشاورزی به همت محقق مرکز تحقیقات و آموزش کشاورزی و منابع طبیعی آذربایجان غربی </a:t>
            </a:r>
            <a:r>
              <a:rPr lang="fa-IR" sz="1600" b="1" dirty="0" smtClean="0">
                <a:solidFill>
                  <a:schemeClr val="tx2">
                    <a:lumMod val="25000"/>
                  </a:schemeClr>
                </a:solidFill>
                <a:cs typeface="B Zar" panose="00000400000000000000" pitchFamily="2" charset="-78"/>
              </a:rPr>
              <a:t>در </a:t>
            </a:r>
            <a:r>
              <a:rPr lang="fa-IR" sz="1600" b="1" dirty="0">
                <a:solidFill>
                  <a:schemeClr val="tx2">
                    <a:lumMod val="25000"/>
                  </a:schemeClr>
                </a:solidFill>
                <a:cs typeface="B Zar" panose="00000400000000000000" pitchFamily="2" charset="-78"/>
              </a:rPr>
              <a:t>ستاد فرماندهی نیروی انتظامی آذربایجان </a:t>
            </a:r>
            <a:r>
              <a:rPr lang="fa-IR" sz="1600" b="1" dirty="0" smtClean="0">
                <a:solidFill>
                  <a:schemeClr val="tx2">
                    <a:lumMod val="25000"/>
                  </a:schemeClr>
                </a:solidFill>
                <a:cs typeface="B Zar" panose="00000400000000000000" pitchFamily="2" charset="-78"/>
              </a:rPr>
              <a:t>غربی</a:t>
            </a:r>
          </a:p>
          <a:p>
            <a:pPr algn="just"/>
            <a:endParaRPr lang="fa-IR" sz="1400" b="1" dirty="0">
              <a:solidFill>
                <a:schemeClr val="bg1"/>
              </a:solidFill>
              <a:cs typeface="B Zar" panose="00000400000000000000" pitchFamily="2" charset="-78"/>
            </a:endParaRPr>
          </a:p>
          <a:p>
            <a:pPr algn="just"/>
            <a:r>
              <a:rPr lang="fa-IR" sz="1400" b="1" dirty="0">
                <a:solidFill>
                  <a:schemeClr val="bg1"/>
                </a:solidFill>
                <a:cs typeface="B Zar" panose="00000400000000000000" pitchFamily="2" charset="-78"/>
              </a:rPr>
              <a:t>کارگاه آموزشی و مهارتی تراکتور و ماشین‌های کشاورزی با هدف ارتقای توان علمی و عملی کارآموزان، در ستاد فرماندهی نیروی انتظامی استان آذربایجان غربی برگزار شد.</a:t>
            </a:r>
          </a:p>
          <a:p>
            <a:pPr algn="just"/>
            <a:r>
              <a:rPr lang="fa-IR" sz="1400" b="1" dirty="0">
                <a:solidFill>
                  <a:schemeClr val="bg1"/>
                </a:solidFill>
                <a:cs typeface="B Zar" panose="00000400000000000000" pitchFamily="2" charset="-78"/>
              </a:rPr>
              <a:t>این دوره آموزشی از تاریخ ۸ لغایت ۱۲ شهریورماه ۱۴۰۴ به مدت یک هفته، هر روز از ساعت ۷:۳۰ صبح تا ۱۳ ظهر </a:t>
            </a:r>
            <a:r>
              <a:rPr lang="fa-IR" sz="1400" b="1" dirty="0" smtClean="0">
                <a:solidFill>
                  <a:schemeClr val="bg1"/>
                </a:solidFill>
                <a:cs typeface="B Zar" panose="00000400000000000000" pitchFamily="2" charset="-78"/>
              </a:rPr>
              <a:t>توسطآقای مهندس اروج </a:t>
            </a:r>
            <a:r>
              <a:rPr lang="fa-IR" sz="1400" b="1" dirty="0">
                <a:solidFill>
                  <a:schemeClr val="bg1"/>
                </a:solidFill>
                <a:cs typeface="B Zar" panose="00000400000000000000" pitchFamily="2" charset="-78"/>
              </a:rPr>
              <a:t>اسکندری‌آذر، مدرس مرکز تحقیقات و آموزش کشاورزی و منابع طبیعی استان، برگزار گردید</a:t>
            </a:r>
            <a:r>
              <a:rPr lang="fa-IR" sz="1600" b="1" dirty="0">
                <a:cs typeface="B Zar" panose="00000400000000000000" pitchFamily="2" charset="-78"/>
              </a:rPr>
              <a:t>.</a:t>
            </a:r>
          </a:p>
        </p:txBody>
      </p:sp>
      <p:sp>
        <p:nvSpPr>
          <p:cNvPr id="5"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6" name="Picture 2" descr="C:\Users\pc\Downloads\photo2067431064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696" y="4499992"/>
            <a:ext cx="5350963" cy="3384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25645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76673" y="467544"/>
            <a:ext cx="5544616" cy="3528392"/>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b="1" dirty="0">
                <a:solidFill>
                  <a:schemeClr val="bg2"/>
                </a:solidFill>
                <a:cs typeface="B Zar" panose="00000400000000000000" pitchFamily="2" charset="-78"/>
              </a:rPr>
              <a:t>برگزاری برنامه یاوران تولید در شهرستان </a:t>
            </a:r>
            <a:r>
              <a:rPr lang="fa-IR" sz="1600" b="1" dirty="0" smtClean="0">
                <a:solidFill>
                  <a:schemeClr val="bg2"/>
                </a:solidFill>
                <a:cs typeface="B Zar" panose="00000400000000000000" pitchFamily="2" charset="-78"/>
              </a:rPr>
              <a:t>سلماس</a:t>
            </a:r>
          </a:p>
          <a:p>
            <a:pPr algn="ctr"/>
            <a:endParaRPr lang="fa-IR" sz="1600" b="1" dirty="0">
              <a:solidFill>
                <a:schemeClr val="bg2"/>
              </a:solidFill>
              <a:cs typeface="B Zar" panose="00000400000000000000" pitchFamily="2" charset="-78"/>
            </a:endParaRPr>
          </a:p>
          <a:p>
            <a:pPr algn="just"/>
            <a:r>
              <a:rPr lang="fa-IR" sz="1400" b="1" dirty="0">
                <a:solidFill>
                  <a:schemeClr val="bg1"/>
                </a:solidFill>
                <a:cs typeface="B Zar" panose="00000400000000000000" pitchFamily="2" charset="-78"/>
              </a:rPr>
              <a:t>در راستای ارتقای دانش و ترویج اجرای عملیات خوب کشاورزی (</a:t>
            </a:r>
            <a:r>
              <a:rPr lang="en-US" sz="1400" b="1" dirty="0">
                <a:solidFill>
                  <a:schemeClr val="bg1"/>
                </a:solidFill>
                <a:cs typeface="B Zar" panose="00000400000000000000" pitchFamily="2" charset="-78"/>
              </a:rPr>
              <a:t>GAP) </a:t>
            </a:r>
            <a:r>
              <a:rPr lang="fa-IR" sz="1400" b="1" dirty="0">
                <a:solidFill>
                  <a:schemeClr val="bg1"/>
                </a:solidFill>
                <a:cs typeface="B Zar" panose="00000400000000000000" pitchFamily="2" charset="-78"/>
              </a:rPr>
              <a:t>و اصلاح الگوی کشت در حوضه دریاچه ارومیه، برنامه آموزشی ـ ترویجی یاوران تولید ویژه محصول پسته در تاریخ ۱۲ شهریورماه ۱۴۰۴ برگزار شد. </a:t>
            </a:r>
          </a:p>
          <a:p>
            <a:pPr algn="just"/>
            <a:r>
              <a:rPr lang="fa-IR" sz="1400" b="1" dirty="0">
                <a:solidFill>
                  <a:schemeClr val="bg1"/>
                </a:solidFill>
                <a:cs typeface="B Zar" panose="00000400000000000000" pitchFamily="2" charset="-78"/>
              </a:rPr>
              <a:t>این برنامه با همکاری محققین مرکز تحقیقات و آموزش کشاورزی و منابع طبیعی استان و همکاران مدیریت ترویج کشاورزی شهرستان سلماس و مرکز خدمات کشاورزی کنارلک اجرا گردید.</a:t>
            </a:r>
          </a:p>
          <a:p>
            <a:pPr algn="just"/>
            <a:r>
              <a:rPr lang="fa-IR" sz="1400" b="1" dirty="0">
                <a:solidFill>
                  <a:schemeClr val="bg1"/>
                </a:solidFill>
                <a:cs typeface="B Zar" panose="00000400000000000000" pitchFamily="2" charset="-78"/>
              </a:rPr>
              <a:t>در این دوره آموزشی تخصصی، مباحث مربوط به آفات پسته توسط </a:t>
            </a:r>
            <a:r>
              <a:rPr lang="fa-IR" sz="1400" b="1" dirty="0" smtClean="0">
                <a:solidFill>
                  <a:schemeClr val="bg1"/>
                </a:solidFill>
                <a:cs typeface="B Zar" panose="00000400000000000000" pitchFamily="2" charset="-78"/>
              </a:rPr>
              <a:t>خانم دکتر </a:t>
            </a:r>
            <a:r>
              <a:rPr lang="fa-IR" sz="1400" b="1" dirty="0">
                <a:solidFill>
                  <a:schemeClr val="bg1"/>
                </a:solidFill>
                <a:cs typeface="B Zar" panose="00000400000000000000" pitchFamily="2" charset="-78"/>
              </a:rPr>
              <a:t>زهرا هاشمی، بیماری‌های پسته توسط </a:t>
            </a:r>
            <a:r>
              <a:rPr lang="fa-IR" sz="1400" b="1" dirty="0" smtClean="0">
                <a:solidFill>
                  <a:schemeClr val="bg1"/>
                </a:solidFill>
                <a:cs typeface="B Zar" panose="00000400000000000000" pitchFamily="2" charset="-78"/>
              </a:rPr>
              <a:t>آقای دکترسیامک </a:t>
            </a:r>
            <a:r>
              <a:rPr lang="fa-IR" sz="1400" b="1" dirty="0">
                <a:solidFill>
                  <a:schemeClr val="bg1"/>
                </a:solidFill>
                <a:cs typeface="B Zar" panose="00000400000000000000" pitchFamily="2" charset="-78"/>
              </a:rPr>
              <a:t>حنیفه و تغذیه پسته توسط  </a:t>
            </a:r>
            <a:r>
              <a:rPr lang="fa-IR" sz="1400" b="1" dirty="0" smtClean="0">
                <a:solidFill>
                  <a:schemeClr val="bg1"/>
                </a:solidFill>
                <a:cs typeface="B Zar" panose="00000400000000000000" pitchFamily="2" charset="-78"/>
              </a:rPr>
              <a:t>خانم دکتر پیری </a:t>
            </a:r>
            <a:r>
              <a:rPr lang="fa-IR" sz="1400" b="1" dirty="0">
                <a:solidFill>
                  <a:schemeClr val="bg1"/>
                </a:solidFill>
                <a:cs typeface="B Zar" panose="00000400000000000000" pitchFamily="2" charset="-78"/>
              </a:rPr>
              <a:t>برای باغداران و کارشناسان ارائه شد. هدف از اجرای این برنامه، ارتقای سطح آگاهی بهره‌برداران و ترویج شیوه‌های نوین و اصولی مدیریت باغات پسته در جهت افزایش بهره‌وری و پایداری تولید در حوضه دریاچه ارومیه بود.</a:t>
            </a:r>
          </a:p>
          <a:p>
            <a:pPr algn="just"/>
            <a:r>
              <a:rPr lang="fa-IR" sz="1400" b="1" dirty="0" smtClean="0">
                <a:solidFill>
                  <a:schemeClr val="bg1"/>
                </a:solidFill>
                <a:cs typeface="B Nazanin" panose="00000400000000000000" pitchFamily="2" charset="-78"/>
              </a:rPr>
              <a:t>. </a:t>
            </a:r>
            <a:endParaRPr lang="fa-IR" sz="1400" b="1" dirty="0">
              <a:solidFill>
                <a:schemeClr val="bg1"/>
              </a:solidFill>
              <a:cs typeface="B Nazanin" panose="00000400000000000000" pitchFamily="2" charset="-78"/>
            </a:endParaRPr>
          </a:p>
        </p:txBody>
      </p:sp>
      <p:sp>
        <p:nvSpPr>
          <p:cNvPr id="6"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8" name="Picture 2" descr="C:\Users\pc\Downloads\photo2068105711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3549842" y="6013693"/>
            <a:ext cx="3047510" cy="230272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 name="Picture 3" descr="C:\Users\pc\Downloads\photo2068105424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4483" y="4283968"/>
            <a:ext cx="3928436" cy="220974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36456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224644" y="539552"/>
            <a:ext cx="6228692" cy="3528392"/>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b="1" dirty="0">
                <a:solidFill>
                  <a:schemeClr val="tx2">
                    <a:lumMod val="25000"/>
                  </a:schemeClr>
                </a:solidFill>
                <a:cs typeface="B Zar" panose="00000400000000000000" pitchFamily="2" charset="-78"/>
              </a:rPr>
              <a:t>برگزاری  کمیته تخصصی منابع طبیعی و آبخیزداری در مرکز تحقیقات کشاورزی و‌منابع طبیعی آذربایجان غربی </a:t>
            </a:r>
            <a:endParaRPr lang="fa-IR" sz="1600" b="1" dirty="0" smtClean="0">
              <a:solidFill>
                <a:schemeClr val="tx2">
                  <a:lumMod val="25000"/>
                </a:schemeClr>
              </a:solidFill>
              <a:cs typeface="B Zar" panose="00000400000000000000" pitchFamily="2" charset="-78"/>
            </a:endParaRPr>
          </a:p>
          <a:p>
            <a:pPr algn="ctr"/>
            <a:endParaRPr lang="fa-IR" sz="1600" b="1" dirty="0">
              <a:solidFill>
                <a:schemeClr val="bg2"/>
              </a:solidFill>
              <a:cs typeface="B Zar" panose="00000400000000000000" pitchFamily="2" charset="-78"/>
            </a:endParaRPr>
          </a:p>
          <a:p>
            <a:pPr algn="just"/>
            <a:r>
              <a:rPr lang="fa-IR" sz="1400" b="1" dirty="0">
                <a:solidFill>
                  <a:schemeClr val="bg1"/>
                </a:solidFill>
                <a:cs typeface="B Zar" panose="00000400000000000000" pitchFamily="2" charset="-78"/>
              </a:rPr>
              <a:t>چهارمین جلسه کمیته تخصصی منابع طبیعی و آبخیزداری با حضور اعضای کمیته در محل سالن جلسات مرکز تحقیقات برگزار شد. </a:t>
            </a:r>
          </a:p>
          <a:p>
            <a:pPr algn="just"/>
            <a:r>
              <a:rPr lang="fa-IR" sz="1400" b="1" dirty="0">
                <a:solidFill>
                  <a:schemeClr val="bg1"/>
                </a:solidFill>
                <a:cs typeface="B Zar" panose="00000400000000000000" pitchFamily="2" charset="-78"/>
              </a:rPr>
              <a:t>در این نشست، پروپوزال‌های مرتبط با طرح جامع مدیریت بوم سازگانی  منابع طبیعی با تأکید بر تغییرات اقلیمی مورد بررسی و ارزیابی قرار گرفت. اعضای کمیته با بحث و تبادل‌نظر، بر ضرورت هماهنگی بین‌بخشی و بهره‌گیری از رویکردهای نوین در مدیریت پایدار منابع طبیعی و آبخیزداری تأکید کردند.</a:t>
            </a:r>
          </a:p>
          <a:p>
            <a:pPr algn="just"/>
            <a:r>
              <a:rPr lang="fa-IR" sz="1400" b="1" dirty="0">
                <a:solidFill>
                  <a:schemeClr val="bg1"/>
                </a:solidFill>
                <a:cs typeface="B Zar" panose="00000400000000000000" pitchFamily="2" charset="-78"/>
              </a:rPr>
              <a:t>همچنین  مقرر شد توسط مجربان پیشنهادها و اصلاحات کارشناسی در خصوص پروپوزال‌های ارائه‌شده جمع‌بندی و برای بررسی و تایید نهایی در جلسه بعدی ارائه شود</a:t>
            </a:r>
            <a:endParaRPr lang="en-US" sz="1400" dirty="0">
              <a:solidFill>
                <a:schemeClr val="bg1"/>
              </a:solidFill>
            </a:endParaRPr>
          </a:p>
        </p:txBody>
      </p:sp>
      <p:sp>
        <p:nvSpPr>
          <p:cNvPr id="5"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6" name="Picture 2" descr="C:\Users\pc\Downloads\photo2069645244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699" y="4250049"/>
            <a:ext cx="6231653" cy="3634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995386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593304" y="467545"/>
            <a:ext cx="5716016" cy="3744416"/>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b="1" dirty="0">
                <a:solidFill>
                  <a:schemeClr val="bg1"/>
                </a:solidFill>
                <a:cs typeface="B Zar" panose="00000400000000000000" pitchFamily="2" charset="-78"/>
              </a:rPr>
              <a:t>بازدید معاون موسسه تحقیقات اصلاح و تهیه بذر چغندرقند </a:t>
            </a:r>
            <a:endParaRPr lang="fa-IR" sz="1600" b="1" dirty="0" smtClean="0">
              <a:solidFill>
                <a:schemeClr val="bg1"/>
              </a:solidFill>
              <a:cs typeface="B Zar" panose="00000400000000000000" pitchFamily="2" charset="-78"/>
            </a:endParaRPr>
          </a:p>
          <a:p>
            <a:pPr algn="ctr"/>
            <a:r>
              <a:rPr lang="fa-IR" sz="1600" b="1" dirty="0" smtClean="0">
                <a:solidFill>
                  <a:schemeClr val="bg1"/>
                </a:solidFill>
                <a:cs typeface="B Zar" panose="00000400000000000000" pitchFamily="2" charset="-78"/>
              </a:rPr>
              <a:t>از </a:t>
            </a:r>
            <a:r>
              <a:rPr lang="fa-IR" sz="1600" b="1" dirty="0">
                <a:solidFill>
                  <a:schemeClr val="bg1"/>
                </a:solidFill>
                <a:cs typeface="B Zar" panose="00000400000000000000" pitchFamily="2" charset="-78"/>
              </a:rPr>
              <a:t>ایستگاه خوی</a:t>
            </a:r>
          </a:p>
          <a:p>
            <a:pPr algn="just"/>
            <a:endParaRPr lang="fa-IR" sz="1400" b="1" dirty="0">
              <a:solidFill>
                <a:schemeClr val="bg1"/>
              </a:solidFill>
              <a:cs typeface="B Zar" panose="00000400000000000000" pitchFamily="2" charset="-78"/>
            </a:endParaRPr>
          </a:p>
          <a:p>
            <a:pPr algn="just"/>
            <a:r>
              <a:rPr lang="fa-IR" sz="1400" b="1" dirty="0">
                <a:solidFill>
                  <a:schemeClr val="bg1"/>
                </a:solidFill>
                <a:cs typeface="B Zar" panose="00000400000000000000" pitchFamily="2" charset="-78"/>
              </a:rPr>
              <a:t>  </a:t>
            </a:r>
            <a:r>
              <a:rPr lang="fa-IR" sz="1400" b="1" dirty="0" smtClean="0">
                <a:solidFill>
                  <a:schemeClr val="bg1"/>
                </a:solidFill>
                <a:cs typeface="B Zar" panose="00000400000000000000" pitchFamily="2" charset="-78"/>
              </a:rPr>
              <a:t>آقای دکتر سعید </a:t>
            </a:r>
            <a:r>
              <a:rPr lang="fa-IR" sz="1400" b="1" dirty="0">
                <a:solidFill>
                  <a:schemeClr val="bg1"/>
                </a:solidFill>
                <a:cs typeface="B Zar" panose="00000400000000000000" pitchFamily="2" charset="-78"/>
              </a:rPr>
              <a:t>صادق‌زاده حمایتی، معاون برنامه‌ریزی و پشتیبانی موسسه تحقیقات اصلاح و تهیه بذر چغندرقند، از پروژه‌های در حال اجرای ایستگاه تحقیقات کشاورزی خوی بازدید کرد.</a:t>
            </a:r>
          </a:p>
          <a:p>
            <a:pPr algn="just"/>
            <a:r>
              <a:rPr lang="fa-IR" sz="1400" b="1" dirty="0">
                <a:solidFill>
                  <a:schemeClr val="bg1"/>
                </a:solidFill>
                <a:cs typeface="B Zar" panose="00000400000000000000" pitchFamily="2" charset="-78"/>
              </a:rPr>
              <a:t>در این بازدید، وی ضمن ارزیابی فنوتیپی ژنوتیپ‌های داخلی و خارجی چغندرقند و امتیازدهی به آن‌ها، بر انتخاب ژنوتیپ‌های برتر مقاوم به بیماری‌های ریزومانیا و ریزوکتونیایی تأکید کرد.</a:t>
            </a:r>
          </a:p>
          <a:p>
            <a:pPr algn="just"/>
            <a:r>
              <a:rPr lang="fa-IR" sz="1400" b="1" dirty="0" smtClean="0">
                <a:solidFill>
                  <a:schemeClr val="bg1"/>
                </a:solidFill>
                <a:cs typeface="B Zar" panose="00000400000000000000" pitchFamily="2" charset="-78"/>
              </a:rPr>
              <a:t>آقای دکتر کامبیز </a:t>
            </a:r>
            <a:r>
              <a:rPr lang="fa-IR" sz="1400" b="1" dirty="0">
                <a:solidFill>
                  <a:schemeClr val="bg1"/>
                </a:solidFill>
                <a:cs typeface="B Zar" panose="00000400000000000000" pitchFamily="2" charset="-78"/>
              </a:rPr>
              <a:t>خوارزمی، رئیس ایستگاه تحقیقات کشاورزی خوی، گزارشی از روند کاشت و داشت مزارع تحقیقاتی ارائه داد. صادق‌زاده حمایتی کیفیت اجرایی هفت طرح تحقیقاتی مرتبط با چغندرقند در این ایستگاه را مطلوب و قابل‌تقدیر دانست</a:t>
            </a:r>
            <a:r>
              <a:rPr lang="fa-IR" sz="1600" b="1" dirty="0">
                <a:cs typeface="B Zar" panose="00000400000000000000" pitchFamily="2" charset="-78"/>
              </a:rPr>
              <a:t>.</a:t>
            </a:r>
          </a:p>
        </p:txBody>
      </p:sp>
      <p:sp>
        <p:nvSpPr>
          <p:cNvPr id="6"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7" name="Picture 2" descr="C:\Users\pc\Downloads\photo2070472307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4744" y="4365299"/>
            <a:ext cx="4693009" cy="3519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602383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20688" y="323528"/>
            <a:ext cx="5616624" cy="360040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b="1" dirty="0" smtClean="0">
                <a:solidFill>
                  <a:schemeClr val="tx2">
                    <a:lumMod val="25000"/>
                  </a:schemeClr>
                </a:solidFill>
                <a:cs typeface="B Zar" panose="00000400000000000000" pitchFamily="2" charset="-78"/>
              </a:rPr>
              <a:t>برگزاری کارگاه </a:t>
            </a:r>
            <a:r>
              <a:rPr lang="fa-IR" sz="1600" b="1" dirty="0">
                <a:solidFill>
                  <a:schemeClr val="tx2">
                    <a:lumMod val="25000"/>
                  </a:schemeClr>
                </a:solidFill>
                <a:cs typeface="B Zar" panose="00000400000000000000" pitchFamily="2" charset="-78"/>
              </a:rPr>
              <a:t>آموزشی آبخیزداری در پلدشت به همت محققین مرکز تحقیقات کشاورزی و‌منابع طبیعی آذربایجان غربی </a:t>
            </a:r>
            <a:endParaRPr lang="fa-IR" sz="1600" b="1" dirty="0" smtClean="0">
              <a:solidFill>
                <a:schemeClr val="tx2">
                  <a:lumMod val="25000"/>
                </a:schemeClr>
              </a:solidFill>
              <a:cs typeface="B Zar" panose="00000400000000000000" pitchFamily="2" charset="-78"/>
            </a:endParaRPr>
          </a:p>
          <a:p>
            <a:pPr algn="just"/>
            <a:endParaRPr lang="fa-IR" sz="1400" b="1" dirty="0">
              <a:solidFill>
                <a:schemeClr val="bg1"/>
              </a:solidFill>
              <a:cs typeface="B Zar" panose="00000400000000000000" pitchFamily="2" charset="-78"/>
            </a:endParaRPr>
          </a:p>
          <a:p>
            <a:pPr algn="just"/>
            <a:r>
              <a:rPr lang="fa-IR" sz="1400" b="1" dirty="0">
                <a:solidFill>
                  <a:schemeClr val="bg1"/>
                </a:solidFill>
                <a:cs typeface="B Zar" panose="00000400000000000000" pitchFamily="2" charset="-78"/>
              </a:rPr>
              <a:t> کارگاه آموزشی با موضوع «نقش آبخیزداری و آبخوانداری در احیای منابع آبی و توسعه پایدار» با </a:t>
            </a:r>
            <a:r>
              <a:rPr lang="fa-IR" sz="1400" b="1" dirty="0" smtClean="0">
                <a:solidFill>
                  <a:schemeClr val="bg1"/>
                </a:solidFill>
                <a:cs typeface="B Zar" panose="00000400000000000000" pitchFamily="2" charset="-78"/>
              </a:rPr>
              <a:t>حضورآقای دکتر  </a:t>
            </a:r>
            <a:r>
              <a:rPr lang="fa-IR" sz="1400" b="1" dirty="0">
                <a:solidFill>
                  <a:schemeClr val="bg1"/>
                </a:solidFill>
                <a:cs typeface="B Zar" panose="00000400000000000000" pitchFamily="2" charset="-78"/>
              </a:rPr>
              <a:t>اباذر مصطفایی و </a:t>
            </a:r>
            <a:r>
              <a:rPr lang="fa-IR" sz="1400" b="1" dirty="0" smtClean="0">
                <a:solidFill>
                  <a:schemeClr val="bg1"/>
                </a:solidFill>
                <a:cs typeface="B Zar" panose="00000400000000000000" pitchFamily="2" charset="-78"/>
              </a:rPr>
              <a:t>مهندس محمد </a:t>
            </a:r>
            <a:r>
              <a:rPr lang="fa-IR" sz="1400" b="1" dirty="0">
                <a:solidFill>
                  <a:schemeClr val="bg1"/>
                </a:solidFill>
                <a:cs typeface="B Zar" panose="00000400000000000000" pitchFamily="2" charset="-78"/>
              </a:rPr>
              <a:t>جلالی، محققین بخش تحقیقات حفاظت خاک و آبخیزداری در روستای بهلول‌آباد شهرستان پلدشت برگزار شد. در این کارگاه بر اهمیت آبخیزداری و آبخوانداری در مدیریت منابع آب، حفاظت محیط زیست و توسعه پایدار تأکید شد.</a:t>
            </a:r>
          </a:p>
          <a:p>
            <a:pPr algn="just"/>
            <a:endParaRPr lang="fa-IR" sz="1400" b="1" dirty="0">
              <a:solidFill>
                <a:schemeClr val="bg1"/>
              </a:solidFill>
              <a:cs typeface="B Zar" panose="00000400000000000000" pitchFamily="2" charset="-78"/>
            </a:endParaRPr>
          </a:p>
          <a:p>
            <a:pPr algn="just"/>
            <a:r>
              <a:rPr lang="fa-IR" sz="1400" b="1" dirty="0">
                <a:solidFill>
                  <a:schemeClr val="bg1"/>
                </a:solidFill>
                <a:cs typeface="B Zar" panose="00000400000000000000" pitchFamily="2" charset="-78"/>
              </a:rPr>
              <a:t>آبخوانداری در شهرستان پلدشت به دلیل اقلیم خشک و نیمه‌خشک منطقه اهمیت زیادی دارد و با ذخیره‌سازی آب در سفره‌های زیرزمینی، جلوگیری از افت سطح آب چاه‌ها و کاهش خسارات خشکسالی، زمینه‌ساز تأمین پایدار آب کشاورزی و شرب و توسعه پایدار کشاورزی است</a:t>
            </a:r>
            <a:r>
              <a:rPr lang="fa-IR" sz="1600" b="1" dirty="0">
                <a:cs typeface="B Zar" panose="00000400000000000000" pitchFamily="2" charset="-78"/>
              </a:rPr>
              <a:t>.</a:t>
            </a:r>
          </a:p>
        </p:txBody>
      </p:sp>
      <p:sp>
        <p:nvSpPr>
          <p:cNvPr id="5"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6" name="Picture 2" descr="C:\Users\pc\Downloads\photo2070485718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6050" y="4283968"/>
            <a:ext cx="4517206" cy="3384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88421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92696" y="395536"/>
            <a:ext cx="5472608" cy="3096344"/>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400" b="1" dirty="0">
                <a:solidFill>
                  <a:schemeClr val="tx2">
                    <a:lumMod val="25000"/>
                  </a:schemeClr>
                </a:solidFill>
                <a:cs typeface="B Zar" panose="00000400000000000000" pitchFamily="2" charset="-78"/>
              </a:rPr>
              <a:t> </a:t>
            </a:r>
            <a:r>
              <a:rPr lang="fa-IR" sz="1600" b="1" dirty="0" smtClean="0">
                <a:solidFill>
                  <a:schemeClr val="tx2">
                    <a:lumMod val="25000"/>
                  </a:schemeClr>
                </a:solidFill>
                <a:cs typeface="B Zar" panose="00000400000000000000" pitchFamily="2" charset="-78"/>
              </a:rPr>
              <a:t>بازدید </a:t>
            </a:r>
            <a:r>
              <a:rPr lang="fa-IR" sz="1600" b="1" dirty="0">
                <a:solidFill>
                  <a:schemeClr val="tx2">
                    <a:lumMod val="25000"/>
                  </a:schemeClr>
                </a:solidFill>
                <a:cs typeface="B Zar" panose="00000400000000000000" pitchFamily="2" charset="-78"/>
              </a:rPr>
              <a:t>رئیس بخش تحقیقات فنی و مهندسی مرکز تحقیقات  و آموزش کشاورزی و منابع طبیعی آذربایجان غربی از   سردخانه های نگهداری میوه های هسته </a:t>
            </a:r>
            <a:r>
              <a:rPr lang="fa-IR" sz="1600" b="1" dirty="0" smtClean="0">
                <a:solidFill>
                  <a:schemeClr val="tx2">
                    <a:lumMod val="25000"/>
                  </a:schemeClr>
                </a:solidFill>
                <a:cs typeface="B Zar" panose="00000400000000000000" pitchFamily="2" charset="-78"/>
              </a:rPr>
              <a:t>دار</a:t>
            </a:r>
          </a:p>
          <a:p>
            <a:pPr algn="just"/>
            <a:endParaRPr lang="fa-IR" sz="1600" b="1" dirty="0">
              <a:solidFill>
                <a:schemeClr val="bg2"/>
              </a:solidFill>
              <a:cs typeface="B Zar" panose="00000400000000000000" pitchFamily="2" charset="-78"/>
            </a:endParaRPr>
          </a:p>
          <a:p>
            <a:pPr algn="just"/>
            <a:r>
              <a:rPr lang="fa-IR" sz="1400" b="1" dirty="0">
                <a:solidFill>
                  <a:schemeClr val="bg1"/>
                </a:solidFill>
                <a:cs typeface="B Zar" panose="00000400000000000000" pitchFamily="2" charset="-78"/>
              </a:rPr>
              <a:t>  این نظارت و بررسی در راستای اجرای پروژه تحقیقاتی سنجش مقدار تلفات و دورريز ميوه‌هاي هسته‌دار و شناسايي نقاط بحراني ايجاد آن در طول مراحل پس از برداشت، از سردخانه نگهداری میوه های هسته دار سینا  انجام شد.</a:t>
            </a:r>
          </a:p>
          <a:p>
            <a:pPr algn="just"/>
            <a:r>
              <a:rPr lang="fa-IR" sz="1400" b="1" dirty="0" smtClean="0">
                <a:solidFill>
                  <a:schemeClr val="bg1"/>
                </a:solidFill>
                <a:cs typeface="B Zar" panose="00000400000000000000" pitchFamily="2" charset="-78"/>
              </a:rPr>
              <a:t>خانم دکتر شهین </a:t>
            </a:r>
            <a:r>
              <a:rPr lang="fa-IR" sz="1400" b="1" dirty="0">
                <a:solidFill>
                  <a:schemeClr val="bg1"/>
                </a:solidFill>
                <a:cs typeface="B Zar" panose="00000400000000000000" pitchFamily="2" charset="-78"/>
              </a:rPr>
              <a:t>زمردی عضو‌ هیات علمی بخش فنی و مهندسی در خصوص جلوگیری از ضایعات این میوه ها در طول نگهداری در سردخانه مطالبی ارائه نمودند</a:t>
            </a:r>
            <a:endParaRPr lang="en-US" sz="1400" dirty="0">
              <a:solidFill>
                <a:schemeClr val="bg1"/>
              </a:solidFill>
            </a:endParaRPr>
          </a:p>
        </p:txBody>
      </p:sp>
      <p:sp>
        <p:nvSpPr>
          <p:cNvPr id="8"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6" name="Picture 2" descr="C:\Users\pc\Downloads\photo2073290588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6772" y="3776656"/>
            <a:ext cx="4104456" cy="420372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794737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548680" y="467545"/>
            <a:ext cx="5688632" cy="324036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400" b="1" dirty="0">
                <a:solidFill>
                  <a:schemeClr val="bg1"/>
                </a:solidFill>
                <a:cs typeface="B Zar" panose="00000400000000000000" pitchFamily="2" charset="-78"/>
              </a:rPr>
              <a:t> </a:t>
            </a:r>
            <a:r>
              <a:rPr lang="fa-IR" sz="1600" b="1" dirty="0">
                <a:solidFill>
                  <a:schemeClr val="tx2">
                    <a:lumMod val="25000"/>
                  </a:schemeClr>
                </a:solidFill>
                <a:cs typeface="B Zar" panose="00000400000000000000" pitchFamily="2" charset="-78"/>
              </a:rPr>
              <a:t>برگزاری اولین کارگروه آموزش و ترویج بخش  کشاورزی در آذربایجان‌غربی </a:t>
            </a:r>
            <a:endParaRPr lang="fa-IR" sz="1400" b="1" dirty="0">
              <a:solidFill>
                <a:schemeClr val="tx2">
                  <a:lumMod val="25000"/>
                </a:schemeClr>
              </a:solidFill>
              <a:cs typeface="B Zar" panose="00000400000000000000" pitchFamily="2" charset="-78"/>
            </a:endParaRPr>
          </a:p>
          <a:p>
            <a:pPr algn="just"/>
            <a:r>
              <a:rPr lang="fa-IR" sz="1400" b="1" dirty="0">
                <a:solidFill>
                  <a:schemeClr val="bg1"/>
                </a:solidFill>
                <a:cs typeface="B Zar" panose="00000400000000000000" pitchFamily="2" charset="-78"/>
              </a:rPr>
              <a:t>اولین جلسه استانی کارگروه آموزش و ترویج بخش کشاورزی، در سازمان جهاد کشاورزی تشکیل شد.</a:t>
            </a:r>
          </a:p>
          <a:p>
            <a:pPr algn="just"/>
            <a:r>
              <a:rPr lang="fa-IR" sz="1400" b="1" dirty="0">
                <a:solidFill>
                  <a:schemeClr val="bg1"/>
                </a:solidFill>
                <a:cs typeface="B Zar" panose="00000400000000000000" pitchFamily="2" charset="-78"/>
              </a:rPr>
              <a:t>در این جلسه که با حضور رییس سازمان جهاد کشاورزی ، مدیران و کارشناسان برگزار شد، </a:t>
            </a:r>
            <a:r>
              <a:rPr lang="fa-IR" sz="1400" b="1" dirty="0" smtClean="0">
                <a:solidFill>
                  <a:schemeClr val="bg1"/>
                </a:solidFill>
                <a:cs typeface="B Zar" panose="00000400000000000000" pitchFamily="2" charset="-78"/>
              </a:rPr>
              <a:t>آقای دکتر اسماعیل </a:t>
            </a:r>
            <a:r>
              <a:rPr lang="fa-IR" sz="1400" b="1" dirty="0">
                <a:solidFill>
                  <a:schemeClr val="bg1"/>
                </a:solidFill>
                <a:cs typeface="B Zar" panose="00000400000000000000" pitchFamily="2" charset="-78"/>
              </a:rPr>
              <a:t>علیزاده رییس مرکز تحقیقات کشاورزی و منابع طبیعی آذربایجان‌غربی و دبیر کارگروه،  آموزش و ترویج کشاورزی را ابزاری کلیدی برای افزایش بهره‌وری، پایداری و توسعه روستایی دانست. </a:t>
            </a:r>
          </a:p>
          <a:p>
            <a:pPr algn="just"/>
            <a:r>
              <a:rPr lang="fa-IR" sz="1400" b="1" dirty="0">
                <a:solidFill>
                  <a:schemeClr val="bg1"/>
                </a:solidFill>
                <a:cs typeface="B Zar" panose="00000400000000000000" pitchFamily="2" charset="-78"/>
              </a:rPr>
              <a:t>وی با اشاره به نقش ترویج در انتقال دانش و فناوری به بهره‌برداران، اهداف اصلی آن را ارتقای آگاهی کشاورزان، بهبود کیفیت محصولات، کاهش خسارت‌ها، توانمندسازی اقتصادی و اجتماعی روستاییان و ترویج کشاورزی پایدار برشمرد. </a:t>
            </a:r>
            <a:endParaRPr lang="en-US" sz="1400" dirty="0">
              <a:solidFill>
                <a:schemeClr val="bg1"/>
              </a:solidFill>
            </a:endParaRPr>
          </a:p>
        </p:txBody>
      </p:sp>
      <p:sp>
        <p:nvSpPr>
          <p:cNvPr id="6"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7" name="Picture 2" descr="C:\Users\pc\Downloads\photo2082719792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59" y="4067944"/>
            <a:ext cx="6080674" cy="388843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440912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04664" y="827584"/>
            <a:ext cx="5976664" cy="3204356"/>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b="1" dirty="0" smtClean="0">
                <a:solidFill>
                  <a:schemeClr val="tx2">
                    <a:lumMod val="25000"/>
                  </a:schemeClr>
                </a:solidFill>
                <a:cs typeface="B Zar" panose="00000400000000000000" pitchFamily="2" charset="-78"/>
              </a:rPr>
              <a:t>برگزاری دومین </a:t>
            </a:r>
            <a:r>
              <a:rPr lang="fa-IR" sz="1600" b="1" dirty="0">
                <a:solidFill>
                  <a:schemeClr val="tx2">
                    <a:lumMod val="25000"/>
                  </a:schemeClr>
                </a:solidFill>
                <a:cs typeface="B Zar" panose="00000400000000000000" pitchFamily="2" charset="-78"/>
              </a:rPr>
              <a:t>جلسه کارگروه آموزش و ترویج کشاورزی </a:t>
            </a:r>
            <a:r>
              <a:rPr lang="fa-IR" sz="1600" b="1" dirty="0" smtClean="0">
                <a:solidFill>
                  <a:schemeClr val="tx2">
                    <a:lumMod val="25000"/>
                  </a:schemeClr>
                </a:solidFill>
                <a:cs typeface="B Zar" panose="00000400000000000000" pitchFamily="2" charset="-78"/>
              </a:rPr>
              <a:t>استان</a:t>
            </a:r>
          </a:p>
          <a:p>
            <a:pPr algn="just"/>
            <a:endParaRPr lang="fa-IR" sz="1600" b="1" dirty="0">
              <a:solidFill>
                <a:schemeClr val="bg2"/>
              </a:solidFill>
              <a:cs typeface="B Zar" panose="00000400000000000000" pitchFamily="2" charset="-78"/>
            </a:endParaRPr>
          </a:p>
          <a:p>
            <a:pPr algn="just"/>
            <a:r>
              <a:rPr lang="fa-IR" sz="1400" b="1" dirty="0">
                <a:solidFill>
                  <a:schemeClr val="bg1"/>
                </a:solidFill>
                <a:cs typeface="B Zar" panose="00000400000000000000" pitchFamily="2" charset="-78"/>
              </a:rPr>
              <a:t> دومین جلسه کارگروه آموزش و ترویج کشاورزی استان آذربایجان غربی به میزبانی مرکز تحقیقات و آموزش کشاورزی و منابع طبیعی استان و با ریاست </a:t>
            </a:r>
            <a:r>
              <a:rPr lang="fa-IR" sz="1400" b="1" dirty="0" smtClean="0">
                <a:solidFill>
                  <a:schemeClr val="bg1"/>
                </a:solidFill>
                <a:cs typeface="B Zar" panose="00000400000000000000" pitchFamily="2" charset="-78"/>
              </a:rPr>
              <a:t>آقای دکتر اسماعیل </a:t>
            </a:r>
            <a:r>
              <a:rPr lang="fa-IR" sz="1400" b="1" dirty="0">
                <a:solidFill>
                  <a:schemeClr val="bg1"/>
                </a:solidFill>
                <a:cs typeface="B Zar" panose="00000400000000000000" pitchFamily="2" charset="-78"/>
              </a:rPr>
              <a:t>علیزاده، رئیس مرکز و دبیر کارگروه، برگزار شد. در این نشست که با حضور معاونین مرکز، مدیران سازمان جهاد کشاورزی و نمایندگان خانه کشاورز، نظام مهندسی، اتاق بازرگانی و بخش خصوصی تشکیل شد، مسائل و چالش‌های آموزش و ترویج کشاورزی استان مورد بررسی قرار گرفت. علیزاده در سخنان خود بر ظرفیت بالای مرکز تحقیقات برای پاسخگویی به مشکلات کشاورزان و اهمیت نقش کشاورزان پیشرو در انتقال دانش فنی تأکید کرد. همچنین نمایندگان دستگاه‌ها و تشکل‌های مختلف به بیان دیدگاه‌ها و راهکارهای خود در زمینه بهبود فرآیند آموزش و ترویج پرداختند. </a:t>
            </a:r>
          </a:p>
        </p:txBody>
      </p:sp>
      <p:sp>
        <p:nvSpPr>
          <p:cNvPr id="6"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7" name="Picture 2" descr="C:\Users\pc\Downloads\photo2090886634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0688" y="4283968"/>
            <a:ext cx="5791605" cy="274196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18541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176552" y="314757"/>
            <a:ext cx="4104456" cy="936104"/>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b="1" dirty="0" smtClean="0">
                <a:solidFill>
                  <a:schemeClr val="accent6">
                    <a:lumMod val="75000"/>
                  </a:schemeClr>
                </a:solidFill>
                <a:cs typeface="B Nazanin" panose="00000400000000000000" pitchFamily="2" charset="-78"/>
              </a:rPr>
              <a:t>آنچه در این شماره می خوانید</a:t>
            </a:r>
            <a:endParaRPr lang="en-US" b="1" dirty="0">
              <a:solidFill>
                <a:schemeClr val="accent6">
                  <a:lumMod val="75000"/>
                </a:schemeClr>
              </a:solidFill>
              <a:cs typeface="B Nazanin" panose="00000400000000000000" pitchFamily="2" charset="-78"/>
            </a:endParaRPr>
          </a:p>
        </p:txBody>
      </p:sp>
      <p:sp>
        <p:nvSpPr>
          <p:cNvPr id="9" name="Rounded Rectangle 8"/>
          <p:cNvSpPr/>
          <p:nvPr/>
        </p:nvSpPr>
        <p:spPr>
          <a:xfrm>
            <a:off x="296652" y="1403648"/>
            <a:ext cx="6140406" cy="6822758"/>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fa-IR" sz="1400" b="1" dirty="0" smtClean="0">
                <a:solidFill>
                  <a:schemeClr val="bg1"/>
                </a:solidFill>
                <a:cs typeface="B Nazanin" panose="00000400000000000000" pitchFamily="2" charset="-78"/>
              </a:rPr>
              <a:t>       </a:t>
            </a:r>
            <a:r>
              <a:rPr lang="fa-IR" sz="1400" b="1" dirty="0">
                <a:solidFill>
                  <a:schemeClr val="bg1"/>
                </a:solidFill>
                <a:cs typeface="B Zar" panose="00000400000000000000" pitchFamily="2" charset="-78"/>
              </a:rPr>
              <a:t>آنچه در این شماره می خوانید:</a:t>
            </a:r>
          </a:p>
          <a:p>
            <a:pPr>
              <a:lnSpc>
                <a:spcPct val="150000"/>
              </a:lnSpc>
            </a:pPr>
            <a:r>
              <a:rPr lang="fa-IR" sz="1400" b="1" dirty="0">
                <a:solidFill>
                  <a:schemeClr val="bg1"/>
                </a:solidFill>
                <a:cs typeface="B Zar" panose="00000400000000000000" pitchFamily="2" charset="-78"/>
              </a:rPr>
              <a:t>- بازدید رئیس و کارشناس بخش گواهی نهال و بذر مرکز تحقیقات از مزارع گندم دیم و آبی شهرستان شاهین دژ</a:t>
            </a:r>
          </a:p>
          <a:p>
            <a:pPr>
              <a:lnSpc>
                <a:spcPct val="150000"/>
              </a:lnSpc>
            </a:pPr>
            <a:r>
              <a:rPr lang="fa-IR" sz="1400" b="1" dirty="0">
                <a:solidFill>
                  <a:schemeClr val="bg1"/>
                </a:solidFill>
                <a:cs typeface="B Zar" panose="00000400000000000000" pitchFamily="2" charset="-78"/>
              </a:rPr>
              <a:t>-اجرای برنامه روز انتقال یافته های تحقیقاتی در محصولات سورگوم و ارزن در قالب پروژه ارتقای دانش و ترویج اجرای عملیات خوب کشاورزی </a:t>
            </a:r>
          </a:p>
          <a:p>
            <a:pPr>
              <a:lnSpc>
                <a:spcPct val="150000"/>
              </a:lnSpc>
            </a:pPr>
            <a:r>
              <a:rPr lang="fa-IR" sz="1400" b="1" dirty="0">
                <a:solidFill>
                  <a:schemeClr val="bg1"/>
                </a:solidFill>
                <a:cs typeface="B Zar" panose="00000400000000000000" pitchFamily="2" charset="-78"/>
              </a:rPr>
              <a:t>- جلسه کمیته نظارت بر برنامه اصلاح الگوی کشت روز گذشته در شهرستان نقده برگزار شد</a:t>
            </a:r>
          </a:p>
          <a:p>
            <a:pPr>
              <a:lnSpc>
                <a:spcPct val="150000"/>
              </a:lnSpc>
            </a:pPr>
            <a:r>
              <a:rPr lang="fa-IR" sz="1400" b="1" dirty="0">
                <a:solidFill>
                  <a:schemeClr val="bg1"/>
                </a:solidFill>
                <a:cs typeface="B Zar" panose="00000400000000000000" pitchFamily="2" charset="-78"/>
              </a:rPr>
              <a:t>-بازدید مسئول حراست مرکز تحقیقات آذربایجان غربی از ایستگاه  تحقیقات دکتر نخجوانی کهریز جهت بررسی روند برداشت گندم </a:t>
            </a:r>
          </a:p>
          <a:p>
            <a:pPr>
              <a:lnSpc>
                <a:spcPct val="150000"/>
              </a:lnSpc>
            </a:pPr>
            <a:r>
              <a:rPr lang="fa-IR" sz="1400" b="1" dirty="0">
                <a:solidFill>
                  <a:schemeClr val="bg1"/>
                </a:solidFill>
                <a:cs typeface="B Zar" panose="00000400000000000000" pitchFamily="2" charset="-78"/>
              </a:rPr>
              <a:t>-امضا تفاهم‌نامه مرکز تحقیقات کشاورزی آذربایجان غربی و شرکت شتابدهنده کیان</a:t>
            </a:r>
          </a:p>
          <a:p>
            <a:pPr>
              <a:lnSpc>
                <a:spcPct val="150000"/>
              </a:lnSpc>
            </a:pPr>
            <a:r>
              <a:rPr lang="fa-IR" sz="1400" b="1" dirty="0">
                <a:solidFill>
                  <a:schemeClr val="bg1"/>
                </a:solidFill>
                <a:cs typeface="B Zar" panose="00000400000000000000" pitchFamily="2" charset="-78"/>
              </a:rPr>
              <a:t>- پایش آفت برگ خوار کارادرینا در مزارع چغندرقند استان آذربایجان غربی</a:t>
            </a:r>
          </a:p>
          <a:p>
            <a:pPr>
              <a:lnSpc>
                <a:spcPct val="150000"/>
              </a:lnSpc>
            </a:pPr>
            <a:r>
              <a:rPr lang="fa-IR" sz="1400" b="1" dirty="0">
                <a:solidFill>
                  <a:schemeClr val="bg1"/>
                </a:solidFill>
                <a:cs typeface="B Zar" panose="00000400000000000000" pitchFamily="2" charset="-78"/>
              </a:rPr>
              <a:t>-دیدار رئیس مرکز تحقیقات کشاورزی و منابع طبیعی آذربایجان غربی با رئیس مؤسسه تحقیقات ثبت و گواهی بذر و نهال کشور</a:t>
            </a:r>
          </a:p>
          <a:p>
            <a:pPr>
              <a:lnSpc>
                <a:spcPct val="150000"/>
              </a:lnSpc>
            </a:pPr>
            <a:r>
              <a:rPr lang="fa-IR" sz="1400" b="1" dirty="0">
                <a:solidFill>
                  <a:schemeClr val="bg1"/>
                </a:solidFill>
                <a:cs typeface="B Zar" panose="00000400000000000000" pitchFamily="2" charset="-78"/>
              </a:rPr>
              <a:t>-دیدار رئیس مرکز تحقیقات کشاورزی و منابع طبیعی آذربایجان غربی با رئیس مؤسسه تحقیقات خاک و آب کشور</a:t>
            </a:r>
          </a:p>
          <a:p>
            <a:pPr>
              <a:lnSpc>
                <a:spcPct val="150000"/>
              </a:lnSpc>
            </a:pPr>
            <a:r>
              <a:rPr lang="fa-IR" sz="1400" b="1" dirty="0">
                <a:solidFill>
                  <a:schemeClr val="bg1"/>
                </a:solidFill>
                <a:cs typeface="B Zar" panose="00000400000000000000" pitchFamily="2" charset="-78"/>
              </a:rPr>
              <a:t>--سنجش مقدار تلفات و دورریز سیب درختی</a:t>
            </a:r>
          </a:p>
          <a:p>
            <a:pPr>
              <a:lnSpc>
                <a:spcPct val="150000"/>
              </a:lnSpc>
            </a:pPr>
            <a:r>
              <a:rPr lang="fa-IR" sz="1400" b="1" dirty="0">
                <a:solidFill>
                  <a:schemeClr val="bg1"/>
                </a:solidFill>
                <a:cs typeface="B Zar" panose="00000400000000000000" pitchFamily="2" charset="-78"/>
              </a:rPr>
              <a:t>-برگزاری چهارمین جلسه هیأت اندیشه‌ورز استان با محوریت موضوع آب در مرکز تحقیقات کشاورزی و منابع طبیعی آذربایجان غربی</a:t>
            </a:r>
          </a:p>
          <a:p>
            <a:pPr lvl="0" indent="288000"/>
            <a:endParaRPr lang="en-US" sz="1400" b="1" dirty="0">
              <a:solidFill>
                <a:schemeClr val="bg1"/>
              </a:solidFill>
              <a:cs typeface="B Nazanin" panose="00000400000000000000" pitchFamily="2" charset="-78"/>
            </a:endParaRPr>
          </a:p>
        </p:txBody>
      </p:sp>
      <p:sp>
        <p:nvSpPr>
          <p:cNvPr id="5"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spTree>
    <p:extLst>
      <p:ext uri="{BB962C8B-B14F-4D97-AF65-F5344CB8AC3E}">
        <p14:creationId xmlns:p14="http://schemas.microsoft.com/office/powerpoint/2010/main" val="50686474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76672" y="755576"/>
            <a:ext cx="5904656" cy="3096344"/>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b="1" dirty="0" smtClean="0">
                <a:solidFill>
                  <a:schemeClr val="tx2">
                    <a:lumMod val="25000"/>
                  </a:schemeClr>
                </a:solidFill>
                <a:cs typeface="B Zar" panose="00000400000000000000" pitchFamily="2" charset="-78"/>
              </a:rPr>
              <a:t>برگزاری کارگاه </a:t>
            </a:r>
            <a:r>
              <a:rPr lang="fa-IR" sz="1600" b="1" dirty="0">
                <a:solidFill>
                  <a:schemeClr val="tx2">
                    <a:lumMod val="25000"/>
                  </a:schemeClr>
                </a:solidFill>
                <a:cs typeface="B Zar" panose="00000400000000000000" pitchFamily="2" charset="-78"/>
              </a:rPr>
              <a:t>آموزشی،ترویجی اقدامات آبخیزداری و آبخوانداری در پلدشت </a:t>
            </a:r>
          </a:p>
          <a:p>
            <a:pPr algn="just"/>
            <a:endParaRPr lang="fa-IR" sz="1400" b="1" dirty="0">
              <a:solidFill>
                <a:schemeClr val="bg1"/>
              </a:solidFill>
              <a:cs typeface="B Zar" panose="00000400000000000000" pitchFamily="2" charset="-78"/>
            </a:endParaRPr>
          </a:p>
          <a:p>
            <a:pPr algn="just"/>
            <a:r>
              <a:rPr lang="fa-IR" sz="1400" b="1" dirty="0">
                <a:solidFill>
                  <a:schemeClr val="bg1"/>
                </a:solidFill>
                <a:cs typeface="B Zar" panose="00000400000000000000" pitchFamily="2" charset="-78"/>
              </a:rPr>
              <a:t>کارگاه آموزشی با موضوع «نقش آبخیزداری و آبخوانداری در احیای منابع آبی و توسعه پایدار» با </a:t>
            </a:r>
            <a:r>
              <a:rPr lang="fa-IR" sz="1400" b="1" dirty="0" smtClean="0">
                <a:solidFill>
                  <a:schemeClr val="bg1"/>
                </a:solidFill>
                <a:cs typeface="B Zar" panose="00000400000000000000" pitchFamily="2" charset="-78"/>
              </a:rPr>
              <a:t>حضورآقایان مهندس  </a:t>
            </a:r>
            <a:r>
              <a:rPr lang="fa-IR" sz="1400" b="1" dirty="0">
                <a:solidFill>
                  <a:schemeClr val="bg1"/>
                </a:solidFill>
                <a:cs typeface="B Zar" panose="00000400000000000000" pitchFamily="2" charset="-78"/>
              </a:rPr>
              <a:t>محمد‌جلالی و </a:t>
            </a:r>
            <a:r>
              <a:rPr lang="fa-IR" sz="1400" b="1" dirty="0" smtClean="0">
                <a:solidFill>
                  <a:schemeClr val="bg1"/>
                </a:solidFill>
                <a:cs typeface="B Zar" panose="00000400000000000000" pitchFamily="2" charset="-78"/>
              </a:rPr>
              <a:t>دکتر اباذر‌مصطفایی </a:t>
            </a:r>
            <a:r>
              <a:rPr lang="fa-IR" sz="1400" b="1" dirty="0">
                <a:solidFill>
                  <a:schemeClr val="bg1"/>
                </a:solidFill>
                <a:cs typeface="B Zar" panose="00000400000000000000" pitchFamily="2" charset="-78"/>
              </a:rPr>
              <a:t>، محققین بخش تحقیقات حفاظت خاک و آبخیزداری در روستای مرادلو و شهر‌نازک شهرستان پلدشت برگزار شد. در این کارگاه بر اهمیت اقدامات آبخیزداری و آبخوانداری در مدیریت منابع آب، حفاظت محیط زیست و توسعه پایدار تأکید شد. آبخوانداری در شهرستان پلدشت به دلیل اقلیم خشک و نیمه‌خشک منطقه اهمیت زیادی دارد و با ذخیره‌سازی آب در سفره‌های زیرزمینی، جلوگیری از افت سطح آب چاه‌ها و کاهش خسارات خشکسالی، زمینه‌ساز تأمین پایدار آب کشاورزی و شرب و توسعه پایدار کشاورزی است</a:t>
            </a:r>
            <a:endParaRPr lang="en-US" sz="1400" dirty="0">
              <a:solidFill>
                <a:schemeClr val="bg1"/>
              </a:solidFill>
            </a:endParaRPr>
          </a:p>
        </p:txBody>
      </p:sp>
      <p:sp>
        <p:nvSpPr>
          <p:cNvPr id="5"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6" name="Picture 2" descr="C:\Users\pc\Downloads\photo2090164002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4664" y="4036439"/>
            <a:ext cx="6200689" cy="34878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61355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58670" y="539552"/>
            <a:ext cx="5706634" cy="2952328"/>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a-IR" sz="1400" b="1" dirty="0">
                <a:solidFill>
                  <a:schemeClr val="bg1"/>
                </a:solidFill>
                <a:cs typeface="B Zar" panose="00000400000000000000" pitchFamily="2" charset="-78"/>
              </a:rPr>
              <a:t>  </a:t>
            </a:r>
            <a:r>
              <a:rPr lang="fa-IR" sz="1600" b="1" dirty="0">
                <a:solidFill>
                  <a:schemeClr val="bg2"/>
                </a:solidFill>
                <a:cs typeface="B Zar" panose="00000400000000000000" pitchFamily="2" charset="-78"/>
              </a:rPr>
              <a:t>برگزاری اولین جلسه کارگروه تسهیل‌گری توانمندسازی زنان روستایی در آذربایجان غربی</a:t>
            </a:r>
          </a:p>
          <a:p>
            <a:pPr algn="just"/>
            <a:endParaRPr lang="fa-IR" sz="1400" b="1" dirty="0">
              <a:solidFill>
                <a:schemeClr val="bg1"/>
              </a:solidFill>
              <a:cs typeface="B Zar" panose="00000400000000000000" pitchFamily="2" charset="-78"/>
            </a:endParaRPr>
          </a:p>
          <a:p>
            <a:pPr algn="just"/>
            <a:r>
              <a:rPr lang="fa-IR" sz="1400" b="1" dirty="0">
                <a:solidFill>
                  <a:schemeClr val="bg1"/>
                </a:solidFill>
                <a:cs typeface="B Zar" panose="00000400000000000000" pitchFamily="2" charset="-78"/>
              </a:rPr>
              <a:t> اولین جلسه کارگروه تسهیل‌گری با موضوع احصاء مسائل و ارائه راهکارها در زمینه توانمندسازی جامعه زنان روستایی استان آذربایجان غربی، با حضور </a:t>
            </a:r>
            <a:r>
              <a:rPr lang="fa-IR" sz="1400" b="1" dirty="0" smtClean="0">
                <a:solidFill>
                  <a:schemeClr val="bg1"/>
                </a:solidFill>
                <a:cs typeface="B Zar" panose="00000400000000000000" pitchFamily="2" charset="-78"/>
              </a:rPr>
              <a:t>آقای دکتر حسین پور رییس </a:t>
            </a:r>
            <a:r>
              <a:rPr lang="fa-IR" sz="1400" b="1" dirty="0">
                <a:solidFill>
                  <a:schemeClr val="bg1"/>
                </a:solidFill>
                <a:cs typeface="B Zar" panose="00000400000000000000" pitchFamily="2" charset="-78"/>
              </a:rPr>
              <a:t>بخش و عضو هیات علمی بخش تحقیقات اقتصادی و‌اجتماعی مرکز تحقیقات کشاورزی و منابع طبیعی استان و کارشناسان این حوزه، در سازمان جهاد کشاورزی آذربایجان غربی برگزار شد. هدف از این جلسه که در راستای نظام مسئله‌یابی با رویکرد مشارکتی تیم تسهیل‌گری سازمان شکل گرفت، مشارکت فعال‌تر دست‌اندرکاران حوزه زنان روستایی در شناسایی چالش‌ها و ارائه راهکارهای مناسب برای رفع آن‌ها و در نهایت توانمندسازی این قشر از جامعه می باشد.</a:t>
            </a:r>
          </a:p>
        </p:txBody>
      </p:sp>
      <p:sp>
        <p:nvSpPr>
          <p:cNvPr id="6"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10" name="Picture 2" descr="C:\Users\pc\Downloads\photo2086172856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0688" y="3675513"/>
            <a:ext cx="5398613" cy="4064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856191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58670" y="539552"/>
            <a:ext cx="5706634" cy="3384376"/>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09585" lvl="1" algn="just"/>
            <a:r>
              <a:rPr lang="fa-IR" sz="1600" b="1" dirty="0">
                <a:cs typeface="B Zar" panose="00000400000000000000" pitchFamily="2" charset="-78"/>
              </a:rPr>
              <a:t> </a:t>
            </a:r>
            <a:endParaRPr lang="fa-IR" sz="1600" b="1" dirty="0" smtClean="0">
              <a:solidFill>
                <a:schemeClr val="tx2">
                  <a:lumMod val="25000"/>
                </a:schemeClr>
              </a:solidFill>
              <a:cs typeface="B Zar" panose="00000400000000000000" pitchFamily="2" charset="-78"/>
            </a:endParaRPr>
          </a:p>
          <a:p>
            <a:pPr marL="360000" lvl="1" algn="ctr"/>
            <a:r>
              <a:rPr lang="fa-IR" sz="1600" b="1" dirty="0" smtClean="0">
                <a:solidFill>
                  <a:schemeClr val="tx2">
                    <a:lumMod val="25000"/>
                  </a:schemeClr>
                </a:solidFill>
                <a:cs typeface="B Zar" panose="00000400000000000000" pitchFamily="2" charset="-78"/>
              </a:rPr>
              <a:t>برگزاری دومین جلسه ارائه گزارش طرح خاص مکان یابی مناطق مستعد رویشی گیاهان دارویی در استان آذربایجان غربی</a:t>
            </a:r>
          </a:p>
          <a:p>
            <a:pPr marL="0" lvl="1" algn="just"/>
            <a:endParaRPr lang="fa-IR" sz="1600" b="1" dirty="0">
              <a:solidFill>
                <a:schemeClr val="bg2"/>
              </a:solidFill>
              <a:cs typeface="B Zar" panose="00000400000000000000" pitchFamily="2" charset="-78"/>
            </a:endParaRPr>
          </a:p>
          <a:p>
            <a:pPr marL="0" lvl="1" algn="just"/>
            <a:r>
              <a:rPr lang="fa-IR" sz="1400" b="1" dirty="0" smtClean="0">
                <a:solidFill>
                  <a:schemeClr val="bg1"/>
                </a:solidFill>
                <a:cs typeface="B Zar" panose="00000400000000000000" pitchFamily="2" charset="-78"/>
              </a:rPr>
              <a:t>طرح </a:t>
            </a:r>
            <a:r>
              <a:rPr lang="fa-IR" sz="1400" b="1" dirty="0">
                <a:solidFill>
                  <a:schemeClr val="bg1"/>
                </a:solidFill>
                <a:cs typeface="B Zar" panose="00000400000000000000" pitchFamily="2" charset="-78"/>
              </a:rPr>
              <a:t>خاص تنها یک پروژه علمی نیست ابزاری است راهبردی برای توسعه </a:t>
            </a:r>
            <a:r>
              <a:rPr lang="fa-IR" sz="1400" b="1" dirty="0" smtClean="0">
                <a:solidFill>
                  <a:schemeClr val="bg1"/>
                </a:solidFill>
                <a:cs typeface="B Zar" panose="00000400000000000000" pitchFamily="2" charset="-78"/>
              </a:rPr>
              <a:t>پایدار. در </a:t>
            </a:r>
            <a:r>
              <a:rPr lang="fa-IR" sz="1400" b="1" dirty="0">
                <a:solidFill>
                  <a:schemeClr val="bg1"/>
                </a:solidFill>
                <a:cs typeface="B Zar" panose="00000400000000000000" pitchFamily="2" charset="-78"/>
              </a:rPr>
              <a:t>راستای حل مشکلات استانی با تکیه بر دانش محققان مرکز تحقیقات برگزار شد دومین جلسه ارائه گزارش طرح خاص مکان یابی مناطق مستعد رویشی گیاهان دارویی در استان آذربایجان غربی در این جلسه که با حضور معاونت پژوهشی مرکز تحقیقات، نماینده سازمان مدیریت، ناظر فنی طرح از دانشگاه ارومیه، معاونت بهبود تولیدات گیاهی و همکاران طرح در سالن آمفی تئاتر مرکز تحقیقات و آموزش کشاورزی و منابع طبیعی آذربایجان غربی برگزار شد، </a:t>
            </a:r>
            <a:r>
              <a:rPr lang="fa-IR" sz="1400" b="1" dirty="0" smtClean="0">
                <a:solidFill>
                  <a:schemeClr val="bg1"/>
                </a:solidFill>
                <a:cs typeface="B Zar" panose="00000400000000000000" pitchFamily="2" charset="-78"/>
              </a:rPr>
              <a:t>آقای دکتر فریدون </a:t>
            </a:r>
            <a:r>
              <a:rPr lang="fa-IR" sz="1400" b="1" dirty="0">
                <a:solidFill>
                  <a:schemeClr val="bg1"/>
                </a:solidFill>
                <a:cs typeface="B Zar" panose="00000400000000000000" pitchFamily="2" charset="-78"/>
              </a:rPr>
              <a:t>محبی عضو هیات علمی بخش جنگل و مرتع به ارائه گزارش و روش تحقیق و نتایج طرح پرداخت</a:t>
            </a:r>
            <a:endParaRPr lang="fa-IR" sz="1600" b="1" dirty="0">
              <a:solidFill>
                <a:schemeClr val="bg1"/>
              </a:solidFill>
              <a:cs typeface="B Zar" panose="00000400000000000000" pitchFamily="2" charset="-78"/>
            </a:endParaRPr>
          </a:p>
        </p:txBody>
      </p:sp>
      <p:sp>
        <p:nvSpPr>
          <p:cNvPr id="6"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9" name="Picture 2" descr="C:\Users\pc\Downloads\photo2084991262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8629" y="4110054"/>
            <a:ext cx="2976912" cy="223224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0" name="Picture 3" descr="C:\Users\pc\Downloads\photo2084991290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96952" y="6151497"/>
            <a:ext cx="3024336" cy="212581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236190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58670" y="539552"/>
            <a:ext cx="5706634" cy="3384376"/>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lnSpc>
                <a:spcPct val="150000"/>
              </a:lnSpc>
            </a:pPr>
            <a:r>
              <a:rPr lang="fa-IR" sz="1600" b="1" dirty="0" smtClean="0">
                <a:solidFill>
                  <a:schemeClr val="tx2">
                    <a:lumMod val="25000"/>
                  </a:schemeClr>
                </a:solidFill>
                <a:cs typeface="B Zar" panose="00000400000000000000" pitchFamily="2" charset="-78"/>
              </a:rPr>
              <a:t>برگزاری اردوگاه یکروزه کان.نهای فرهنگی هنری در  </a:t>
            </a:r>
            <a:r>
              <a:rPr lang="fa-IR" sz="1600" b="1" dirty="0">
                <a:solidFill>
                  <a:schemeClr val="tx2">
                    <a:lumMod val="25000"/>
                  </a:schemeClr>
                </a:solidFill>
                <a:cs typeface="B Zar" panose="00000400000000000000" pitchFamily="2" charset="-78"/>
              </a:rPr>
              <a:t>مرکز تحقیقات و‌ آموزش کشاورزی میاندوآب </a:t>
            </a:r>
            <a:endParaRPr lang="fa-IR" sz="1600" b="1" dirty="0" smtClean="0">
              <a:solidFill>
                <a:schemeClr val="tx2">
                  <a:lumMod val="25000"/>
                </a:schemeClr>
              </a:solidFill>
              <a:cs typeface="B Zar" panose="00000400000000000000" pitchFamily="2" charset="-78"/>
            </a:endParaRPr>
          </a:p>
          <a:p>
            <a:pPr marL="0" lvl="1" algn="just">
              <a:lnSpc>
                <a:spcPct val="150000"/>
              </a:lnSpc>
            </a:pPr>
            <a:r>
              <a:rPr lang="fa-IR" sz="1400" b="1" dirty="0" smtClean="0">
                <a:solidFill>
                  <a:schemeClr val="bg1"/>
                </a:solidFill>
                <a:cs typeface="B Zar" panose="00000400000000000000" pitchFamily="2" charset="-78"/>
              </a:rPr>
              <a:t>در </a:t>
            </a:r>
            <a:r>
              <a:rPr lang="fa-IR" sz="1400" b="1" dirty="0">
                <a:solidFill>
                  <a:schemeClr val="bg1"/>
                </a:solidFill>
                <a:cs typeface="B Zar" panose="00000400000000000000" pitchFamily="2" charset="-78"/>
              </a:rPr>
              <a:t>قالب برگزاری اردوی یک‌روزه کانون‌های فرهنگی و هنری مساجد (طرح نشاط تابستانی) محلات شهرستان میاندوآب، برنامه آموزش همگانی با محوریت پیشگیری از آسیب‌های اجتماعی توسط پلیس در اردوگاه مرکز تحقیقات و آموزش کشاورزی میاندوآب برگزار شد. این برنامه با همکاری فرماندهی انتظامی شهرستان میاندوآب و معاونت فرهنگی و اجتماعی آن اجرا گردید و طی آن کارشناسان پلیس با ارائه آموزش‌های کاربردی، بر نقش آگاهی‌بخشی، ارتقای فرهنگ پیشگیری و تقویت بنیان‌های اجتماعی جوانان و نوجوانان تأکید کردند</a:t>
            </a:r>
            <a:endParaRPr lang="fa-IR" sz="1600" b="1" dirty="0">
              <a:solidFill>
                <a:schemeClr val="bg1"/>
              </a:solidFill>
              <a:cs typeface="B Zar" panose="00000400000000000000" pitchFamily="2" charset="-78"/>
            </a:endParaRPr>
          </a:p>
        </p:txBody>
      </p:sp>
      <p:sp>
        <p:nvSpPr>
          <p:cNvPr id="6" name="Footer Placeholder 10"/>
          <p:cNvSpPr>
            <a:spLocks noGrp="1"/>
          </p:cNvSpPr>
          <p:nvPr>
            <p:ph type="ftr" sz="quarter" idx="11"/>
          </p:nvPr>
        </p:nvSpPr>
        <p:spPr>
          <a:xfrm>
            <a:off x="429744" y="8388424"/>
            <a:ext cx="6286544" cy="600074"/>
          </a:xfrm>
        </p:spPr>
        <p:txBody>
          <a:bodyPr/>
          <a:lstStyle/>
          <a:p>
            <a:pPr algn="r"/>
            <a:r>
              <a:rPr lang="fa-IR" sz="1200" dirty="0">
                <a:solidFill>
                  <a:schemeClr val="bg1"/>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bg1"/>
                </a:solidFill>
                <a:latin typeface="IranNastaliq" pitchFamily="18" charset="0"/>
                <a:cs typeface="IranNastaliq" pitchFamily="18" charset="0"/>
              </a:rPr>
              <a:t>آذربایجانغربی                                                                                                                                 تابستان 1404</a:t>
            </a:r>
            <a:endParaRPr lang="fa-IR" sz="1200" dirty="0">
              <a:solidFill>
                <a:schemeClr val="bg1"/>
              </a:solidFill>
              <a:latin typeface="IranNastaliq" pitchFamily="18" charset="0"/>
              <a:cs typeface="B Nazanin" panose="00000400000000000000" pitchFamily="2" charset="-78"/>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308" y="4499992"/>
            <a:ext cx="5541963" cy="3243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476011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548680" y="755576"/>
            <a:ext cx="5706634" cy="2736304"/>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600" b="1" dirty="0">
                <a:solidFill>
                  <a:schemeClr val="tx2">
                    <a:lumMod val="25000"/>
                  </a:schemeClr>
                </a:solidFill>
                <a:cs typeface="B Zar" panose="00000400000000000000" pitchFamily="2" charset="-78"/>
              </a:rPr>
              <a:t> برگزاری دوره آموزشی عقیدتی در پردیس آموزش کشاورزی و منابع طبیعی میاندوآب </a:t>
            </a:r>
          </a:p>
          <a:p>
            <a:pPr algn="just"/>
            <a:endParaRPr lang="fa-IR" sz="1600" b="1" dirty="0">
              <a:solidFill>
                <a:schemeClr val="tx2">
                  <a:lumMod val="25000"/>
                </a:schemeClr>
              </a:solidFill>
              <a:cs typeface="B Zar" panose="00000400000000000000" pitchFamily="2" charset="-78"/>
            </a:endParaRPr>
          </a:p>
          <a:p>
            <a:pPr algn="just"/>
            <a:r>
              <a:rPr lang="fa-IR" sz="1400" b="1" dirty="0">
                <a:solidFill>
                  <a:schemeClr val="bg1"/>
                </a:solidFill>
                <a:cs typeface="B Zar" panose="00000400000000000000" pitchFamily="2" charset="-78"/>
              </a:rPr>
              <a:t>این کارگاه به منظور ارتقای سطح بینش دینی و تقویت باورهای اعتقادی کارکنان، دوره آموزشی عقیدتی با حضور همکاران در پردیس آموزش کشاورزی و منابع طبیعی میاندوآب برگزار شد. این برنامه با تدریس نماینده ولی فقیه در مرکز تحقیقات، آموزش کشاورزی و منابع طبیعی آذربایجان غربی برگزار گردید. در این دوره به تبیین مباحث اعتقادی و اخلاقی پرداخته و بر نقش معنویت و پایبندی به ارزش‌های اسلامی در ارتقای کیفیت فعالیت‌های آموزشی و پژوهشی تأکید شد. </a:t>
            </a:r>
          </a:p>
        </p:txBody>
      </p:sp>
      <p:sp>
        <p:nvSpPr>
          <p:cNvPr id="6"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328" y="3923928"/>
            <a:ext cx="5233317" cy="4022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476011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80" y="395536"/>
            <a:ext cx="5472608" cy="720080"/>
          </a:xfrm>
        </p:spPr>
        <p:txBody>
          <a:bodyPr>
            <a:normAutofit/>
          </a:bodyPr>
          <a:lstStyle/>
          <a:p>
            <a:pPr algn="ctr"/>
            <a:r>
              <a:rPr lang="fa-IR" sz="2400" b="1" dirty="0" smtClean="0">
                <a:solidFill>
                  <a:schemeClr val="accent1">
                    <a:lumMod val="50000"/>
                  </a:schemeClr>
                </a:solidFill>
                <a:cs typeface="B Nazanin" panose="00000400000000000000" pitchFamily="2" charset="-78"/>
              </a:rPr>
              <a:t>برنامه های آموزش مجازی تیر ماه </a:t>
            </a:r>
            <a:endParaRPr lang="en-US" sz="2400" b="1" dirty="0">
              <a:solidFill>
                <a:schemeClr val="accent1">
                  <a:lumMod val="50000"/>
                </a:schemeClr>
              </a:solidFill>
              <a:cs typeface="B Nazanin" panose="00000400000000000000" pitchFamily="2" charset="-78"/>
            </a:endParaRPr>
          </a:p>
        </p:txBody>
      </p:sp>
      <p:sp>
        <p:nvSpPr>
          <p:cNvPr id="5"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graphicFrame>
        <p:nvGraphicFramePr>
          <p:cNvPr id="4" name="Table 3"/>
          <p:cNvGraphicFramePr>
            <a:graphicFrameLocks noGrp="1"/>
          </p:cNvGraphicFramePr>
          <p:nvPr>
            <p:extLst>
              <p:ext uri="{D42A27DB-BD31-4B8C-83A1-F6EECF244321}">
                <p14:modId xmlns:p14="http://schemas.microsoft.com/office/powerpoint/2010/main" val="1092046858"/>
              </p:ext>
            </p:extLst>
          </p:nvPr>
        </p:nvGraphicFramePr>
        <p:xfrm>
          <a:off x="548680" y="971614"/>
          <a:ext cx="5472609" cy="7408148"/>
        </p:xfrm>
        <a:graphic>
          <a:graphicData uri="http://schemas.openxmlformats.org/drawingml/2006/table">
            <a:tbl>
              <a:tblPr rtl="1">
                <a:tableStyleId>{5C22544A-7EE6-4342-B048-85BDC9FD1C3A}</a:tableStyleId>
              </a:tblPr>
              <a:tblGrid>
                <a:gridCol w="262248"/>
                <a:gridCol w="2957576"/>
                <a:gridCol w="715718"/>
                <a:gridCol w="633767"/>
                <a:gridCol w="903300"/>
              </a:tblGrid>
              <a:tr h="216250">
                <a:tc>
                  <a:txBody>
                    <a:bodyPr/>
                    <a:lstStyle/>
                    <a:p>
                      <a:pPr algn="ctr" rtl="1" fontAlgn="t"/>
                      <a:r>
                        <a:rPr lang="fa-IR" sz="1000" u="none" strike="noStrike" dirty="0">
                          <a:effectLst/>
                          <a:cs typeface="B Mitra" pitchFamily="2" charset="-78"/>
                        </a:rPr>
                        <a:t>ردیف</a:t>
                      </a:r>
                      <a:endParaRPr lang="fa-IR" sz="1000" b="1" i="0" u="none" strike="noStrike" dirty="0">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dirty="0">
                          <a:effectLst/>
                          <a:cs typeface="B Mitra" pitchFamily="2" charset="-78"/>
                        </a:rPr>
                        <a:t>عنوان سخنرانی</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ساعت سخنرانی</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تاریخ سخنرانی</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سخنران</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dirty="0">
                          <a:effectLst/>
                          <a:cs typeface="B Mitra" pitchFamily="2" charset="-78"/>
                        </a:rPr>
                        <a:t>1</a:t>
                      </a:r>
                      <a:endParaRPr lang="fa-IR" sz="1000" b="1" i="0" u="none" strike="noStrike" dirty="0">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معرفی محصولات جدید در تناوب با گندم آبی</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۰۹:۴۵ - ۰۸:۳۰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۱۴۰۴/۰۴/۱۷</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محمد رضایی مراداعلی</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dirty="0">
                          <a:effectLst/>
                          <a:cs typeface="B Mitra" pitchFamily="2" charset="-78"/>
                        </a:rPr>
                        <a:t>2</a:t>
                      </a:r>
                      <a:endParaRPr lang="fa-IR" sz="1000" b="1" i="0" u="none" strike="noStrike" dirty="0">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تغذیه گیاهی گندم (بذرمال کردن، آزمون خاک و...)</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۱۱:۱۵ - ۱۰:۰۰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۱۴۰۴/۰۴/۱۷</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عزیز مجیدی</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3</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آرایش کاشت مناسب چغندرقند</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۱۲:۴۵ - ۱۱:۳۰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۱۴۰۴/۰۴/۱۷</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حیدر عزیزی</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4</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مدیریت آفت کک چغندر قند با استفاده از ضدعفونی بذر</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۰۹:۴۵ - ۰۸:۳۰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۱۴۰۴/۰۴/۱۸</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مریم فروزان</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5</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مدیریت علفهای هرز، آفات و بیماریها در مزارع چغندر قند </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۱۱:۱۵ - ۱۰:۰۰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۱۴۰۴/۰۴/۱۸</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سپیده حاتمی</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6</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آشنایی با حقوق ، اصول قراردادها و روشهای کاشت قراردادی چغندرقند</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۱۲:۴۵ - ۱۱:۳۰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۱۴۰۴/۰۴/۱۸</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لورنس انویه</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7</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مدیریت داشت مزرعه کلزا</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۰۹:۴۵ - ۰۸:۳۰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۱۴۰۴/۰۴/۲۱</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عبداله حسن زاده</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8</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آبیاری و تغذیه کلزا</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۱۱:۱۵ - ۱۰:۰۰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۱۴۰۴/۰۴/۲۱</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ندا مرادی</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9</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a:effectLst/>
                          <a:cs typeface="B Mitra" pitchFamily="2" charset="-78"/>
                        </a:rPr>
                        <a:t>مدیریت تلفیقی بیماریهای مهم کلزا</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۱۲:۴۵ - ۱۱:۳۰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۱۴۰۴/۰۴/۲۱</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فرناز عابد آشتیانی</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10</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مدیریت تلفیقی آفات بیماریها و علفهای هرز ذرت</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۱۱:۱۵ - ۱۰:۰۰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۱۴۰۴/۰۴/۲۲</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مریم فروزان</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11</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آشنایی با اصول و روشهای کنترل بیولوژیک در کشاورزی</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۱۲:۴۵ - ۱۱:۳۰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۱۴۰۴/۰۴/۲۲</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آزاده جراحی</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12</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شناسایی گونه های خسارت زای موش ها در استان آذربایجان غربی</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۰۹:۴۵ - ۰۸:۳۰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۱۴۰۴/۰۴/۲۳</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علی رضا خلیل آریا</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13</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a:effectLst/>
                          <a:cs typeface="B Mitra" pitchFamily="2" charset="-78"/>
                        </a:rPr>
                        <a:t>اهمیت خاک در کشاورزی ، راهکارهای افزایش کیفیت خاک</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۱۱:۱۵ - ۱۰:۰۰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۱۴۰۴/۰۴/۲۳</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سارا ملاعلی عباسیان</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14</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بهره برداری و نگهداری از سامانه های آبیاری کم فشار</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۱۲:۴۵ - ۱۱:۳۰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۱۴۰۴/۰۴/۲۳</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یاسر حمدی احمد آباد</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15</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مدیریت مصرف کودهای شیمیایی و ریز مغذی ها</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۰۹:۴۵ - ۰۸:۳۰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۱۴۰۴/۰۴/۲۴</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ساناز اشرفی</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16</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کشاورزی پایدار در اراضی فاریاب</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۱۱:۱۵ - ۱۰:۰۰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۱۴۰۴/۰۴/۲۴</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عبداله حسن زاده</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17</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اقتصاد تولید در بخش کشاورزی</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۱۲:۴۵ - ۱۱:۳۰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۱۴۰۴/۰۴/۲۴</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لورنس انویه</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18</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مدیریت تلفیقی آفات بیماریها و علفهای هرز گندم</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۰۹:۴۵ - ۰۸:۳۰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۱۴۰۴/۰۴/۲۵</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مریم فروزان</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19</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مدیریت تغذیه در مزارع گندم آبی در راستای مقابله با تنشهای محیطی</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۱۱:۱۵ - ۱۰:۰۰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۱۴۰۴/۰۴/۲۵</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عزیز مجیدی</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20</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شناسایی و کنترل عوامل خسارت زای گندم</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۱۲:۴۵ - ۱۱:۳۰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۱۴۰۴/۰۴/۲۵</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علی رضا خلیل آریا</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21</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مدیریت تلفیقی آفات ،بیماریها و علفهای هرز گندم</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۰۹:۴۵ - ۰۸:۳۰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۱۴۰۴/۰۴/۲۸</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سپیده حاتمی</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22</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سمپاش های کشاورزی و کالیبراسیون آنها ( با تاکید بر سمپاش پشت تراکتوری بومدار) برای گندم آبی</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۱۱:۱۵ - ۱۰:۰۰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۱۴۰۴/۰۴/۲۸</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کریم گرامی</a:t>
                      </a:r>
                      <a:endParaRPr lang="fa-IR" sz="1100" b="1" i="0" u="none" strike="noStrike">
                        <a:solidFill>
                          <a:srgbClr val="000000"/>
                        </a:solidFill>
                        <a:effectLst/>
                        <a:latin typeface="B Nazanin"/>
                        <a:cs typeface="B Mitra" pitchFamily="2" charset="-78"/>
                      </a:endParaRPr>
                    </a:p>
                  </a:txBody>
                  <a:tcPr marL="3007" marR="3007" marT="3007" marB="0"/>
                </a:tc>
              </a:tr>
              <a:tr h="289990">
                <a:tc>
                  <a:txBody>
                    <a:bodyPr/>
                    <a:lstStyle/>
                    <a:p>
                      <a:pPr algn="ctr" rtl="0" fontAlgn="t"/>
                      <a:r>
                        <a:rPr lang="fa-IR" sz="1000" u="none" strike="noStrike">
                          <a:effectLst/>
                          <a:cs typeface="B Mitra" pitchFamily="2" charset="-78"/>
                        </a:rPr>
                        <a:t>23</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بررسی اقتصاد تولید گندم آبی و تجزیه و تحلیل روند سطح زیر کشت ، تولید و مزیت نسبی آن</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۱۲:۴۵ - ۱۱:۳۰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۱۴۰۴/۰۴/۲۸</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لورنس انویه</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24</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تغذیه چغندرقند</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۱۱:۱۵ - ۱۰:۰۰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۱۴۰۴/۰۴/۲۹</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عزیز مجیدی</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25</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مدیریت آفت خرطوم بلند چغندرقند با سموم جدید</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۱۲:۴۵ - ۱۱:۳۰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۱۴۰۴/۰۴/۲۹</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مریم فروزان</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26</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سیستم آیاری نوین با تاکید بر آبیاری تیپ در چغندر قند</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۰۹:۴۵ - ۰۸:۳۰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۱۴۰۴/۰۴/۳۰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امیر نورجو</a:t>
                      </a:r>
                      <a:endParaRPr lang="fa-IR" sz="1100" b="1" i="0" u="none" strike="noStrike">
                        <a:solidFill>
                          <a:srgbClr val="000000"/>
                        </a:solidFill>
                        <a:effectLst/>
                        <a:latin typeface="B Nazanin"/>
                        <a:cs typeface="B Mitra" pitchFamily="2" charset="-78"/>
                      </a:endParaRPr>
                    </a:p>
                  </a:txBody>
                  <a:tcPr marL="3007" marR="3007" marT="3007" marB="0"/>
                </a:tc>
              </a:tr>
              <a:tr h="265133">
                <a:tc>
                  <a:txBody>
                    <a:bodyPr/>
                    <a:lstStyle/>
                    <a:p>
                      <a:pPr algn="ctr" rtl="0" fontAlgn="t"/>
                      <a:r>
                        <a:rPr lang="fa-IR" sz="1000" u="none" strike="noStrike">
                          <a:effectLst/>
                          <a:cs typeface="B Mitra" pitchFamily="2" charset="-78"/>
                        </a:rPr>
                        <a:t>27</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بررسی اقتصاد تولید چغندر قند و تجزیه و تحلیل روند سطح زیر کشت ، تولید و مزیت نسبی آن</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۱۱:۱۵ - ۱۰:۰۰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۱۴۰۴/۰۴/۳۰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لورنس انویه</a:t>
                      </a:r>
                      <a:endParaRPr lang="fa-IR" sz="1100" b="1" i="0" u="none" strike="noStrike">
                        <a:solidFill>
                          <a:srgbClr val="000000"/>
                        </a:solidFill>
                        <a:effectLst/>
                        <a:latin typeface="B Nazanin"/>
                        <a:cs typeface="B Mitra" pitchFamily="2" charset="-78"/>
                      </a:endParaRPr>
                    </a:p>
                  </a:txBody>
                  <a:tcPr marL="3007" marR="3007" marT="3007" marB="0"/>
                </a:tc>
              </a:tr>
              <a:tr h="302418">
                <a:tc>
                  <a:txBody>
                    <a:bodyPr/>
                    <a:lstStyle/>
                    <a:p>
                      <a:pPr algn="ctr" rtl="0" fontAlgn="t"/>
                      <a:r>
                        <a:rPr lang="fa-IR" sz="1000" u="none" strike="noStrike">
                          <a:effectLst/>
                          <a:cs typeface="B Mitra" pitchFamily="2" charset="-78"/>
                        </a:rPr>
                        <a:t>28</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سمپاش های کشاورزی و کالیبراسیون آنها ( با تاکید بر سمپاش پشت تراکتوری بومدار) برای کلزا</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۱۲:۴۵ - ۱۱:۳۰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۱۴۰۴/۰۴/۳۰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کریم گرامی</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29</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a:effectLst/>
                          <a:cs typeface="B Mitra" pitchFamily="2" charset="-78"/>
                        </a:rPr>
                        <a:t>آفات کلزا و مدیریت تلفیقی آنها در مزارع</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dirty="0">
                          <a:effectLst/>
                          <a:cs typeface="B Mitra" pitchFamily="2" charset="-78"/>
                        </a:rPr>
                        <a:t>۰۹:۴۵ - ۰۸:۳۰</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dirty="0">
                          <a:effectLst/>
                          <a:cs typeface="B Mitra" pitchFamily="2" charset="-78"/>
                        </a:rPr>
                        <a:t>۱۴۰۴/۰۴/۳۱</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a:effectLst/>
                          <a:cs typeface="B Mitra" pitchFamily="2" charset="-78"/>
                        </a:rPr>
                        <a:t>مریم فروزان</a:t>
                      </a:r>
                      <a:endParaRPr lang="fa-IR" sz="1100" b="1" i="0" u="none" strike="noStrike">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30</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a:effectLst/>
                          <a:cs typeface="B Mitra" pitchFamily="2" charset="-78"/>
                        </a:rPr>
                        <a:t>مدیریت تلفیقی آفات ،بیماریها و علفهای هرز سخت کنترل در کلزا</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a:effectLst/>
                          <a:cs typeface="B Mitra" pitchFamily="2" charset="-78"/>
                        </a:rPr>
                        <a:t>۱۱:۱۵ - ۱۰:۰۰</a:t>
                      </a:r>
                      <a:endParaRPr lang="fa-IR" sz="1100" b="1" i="0" u="none" strike="noStrike">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dirty="0">
                          <a:effectLst/>
                          <a:cs typeface="B Mitra" pitchFamily="2" charset="-78"/>
                        </a:rPr>
                        <a:t>۱۴۰۴/۰۴/۳۱</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dirty="0">
                          <a:effectLst/>
                          <a:cs typeface="B Mitra" pitchFamily="2" charset="-78"/>
                        </a:rPr>
                        <a:t>سپیده حاتمی</a:t>
                      </a:r>
                      <a:endParaRPr lang="fa-IR" sz="1100" b="1" i="0" u="none" strike="noStrike" dirty="0">
                        <a:solidFill>
                          <a:srgbClr val="000000"/>
                        </a:solidFill>
                        <a:effectLst/>
                        <a:latin typeface="B Nazanin"/>
                        <a:cs typeface="B Mitra" pitchFamily="2" charset="-78"/>
                      </a:endParaRPr>
                    </a:p>
                  </a:txBody>
                  <a:tcPr marL="3007" marR="3007" marT="3007" marB="0"/>
                </a:tc>
              </a:tr>
              <a:tr h="216250">
                <a:tc>
                  <a:txBody>
                    <a:bodyPr/>
                    <a:lstStyle/>
                    <a:p>
                      <a:pPr algn="ctr" rtl="0" fontAlgn="t"/>
                      <a:r>
                        <a:rPr lang="fa-IR" sz="1000" u="none" strike="noStrike">
                          <a:effectLst/>
                          <a:cs typeface="B Mitra" pitchFamily="2" charset="-78"/>
                        </a:rPr>
                        <a:t>31</a:t>
                      </a:r>
                      <a:endParaRPr lang="fa-IR" sz="1000" b="1" i="0" u="none" strike="noStrike">
                        <a:solidFill>
                          <a:srgbClr val="000000"/>
                        </a:solidFill>
                        <a:effectLst/>
                        <a:latin typeface="B Nazanin"/>
                        <a:cs typeface="B Mitra" pitchFamily="2" charset="-78"/>
                      </a:endParaRPr>
                    </a:p>
                  </a:txBody>
                  <a:tcPr marL="3007" marR="3007" marT="3007" marB="0"/>
                </a:tc>
                <a:tc>
                  <a:txBody>
                    <a:bodyPr/>
                    <a:lstStyle/>
                    <a:p>
                      <a:pPr algn="r" rtl="1" fontAlgn="t"/>
                      <a:r>
                        <a:rPr lang="fa-IR" sz="1100" u="none" strike="noStrike" dirty="0">
                          <a:effectLst/>
                          <a:cs typeface="B Mitra" pitchFamily="2" charset="-78"/>
                        </a:rPr>
                        <a:t>انتخاب رقم مناسب جهت کاشت کلزا</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dirty="0">
                          <a:effectLst/>
                          <a:cs typeface="B Mitra" pitchFamily="2" charset="-78"/>
                        </a:rPr>
                        <a:t>۱۲:۴۵ - ۱۱:۳۰</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0" fontAlgn="t"/>
                      <a:r>
                        <a:rPr lang="fa-IR" sz="1100" u="none" strike="noStrike" dirty="0">
                          <a:effectLst/>
                          <a:cs typeface="B Mitra" pitchFamily="2" charset="-78"/>
                        </a:rPr>
                        <a:t>۱۴۰۴/۰۴/۳۱</a:t>
                      </a:r>
                      <a:endParaRPr lang="fa-IR" sz="1100" b="1" i="0" u="none" strike="noStrike" dirty="0">
                        <a:solidFill>
                          <a:srgbClr val="000000"/>
                        </a:solidFill>
                        <a:effectLst/>
                        <a:latin typeface="B Nazanin"/>
                        <a:cs typeface="B Mitra" pitchFamily="2" charset="-78"/>
                      </a:endParaRPr>
                    </a:p>
                  </a:txBody>
                  <a:tcPr marL="3007" marR="3007" marT="3007" marB="0"/>
                </a:tc>
                <a:tc>
                  <a:txBody>
                    <a:bodyPr/>
                    <a:lstStyle/>
                    <a:p>
                      <a:pPr algn="ctr" rtl="1" fontAlgn="t"/>
                      <a:r>
                        <a:rPr lang="fa-IR" sz="1100" u="none" strike="noStrike" dirty="0">
                          <a:effectLst/>
                          <a:cs typeface="B Mitra" pitchFamily="2" charset="-78"/>
                        </a:rPr>
                        <a:t>عبداله حسن زاده</a:t>
                      </a:r>
                      <a:endParaRPr lang="fa-IR" sz="1100" b="1" i="0" u="none" strike="noStrike" dirty="0">
                        <a:solidFill>
                          <a:srgbClr val="000000"/>
                        </a:solidFill>
                        <a:effectLst/>
                        <a:latin typeface="B Nazanin"/>
                        <a:cs typeface="B Mitra" pitchFamily="2" charset="-78"/>
                      </a:endParaRPr>
                    </a:p>
                  </a:txBody>
                  <a:tcPr marL="3007" marR="3007" marT="3007" marB="0"/>
                </a:tc>
              </a:tr>
            </a:tbl>
          </a:graphicData>
        </a:graphic>
      </p:graphicFrame>
    </p:spTree>
    <p:extLst>
      <p:ext uri="{BB962C8B-B14F-4D97-AF65-F5344CB8AC3E}">
        <p14:creationId xmlns:p14="http://schemas.microsoft.com/office/powerpoint/2010/main" val="97116300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graphicFrame>
        <p:nvGraphicFramePr>
          <p:cNvPr id="3" name="Table 2"/>
          <p:cNvGraphicFramePr>
            <a:graphicFrameLocks noGrp="1"/>
          </p:cNvGraphicFramePr>
          <p:nvPr>
            <p:extLst>
              <p:ext uri="{D42A27DB-BD31-4B8C-83A1-F6EECF244321}">
                <p14:modId xmlns:p14="http://schemas.microsoft.com/office/powerpoint/2010/main" val="3083161179"/>
              </p:ext>
            </p:extLst>
          </p:nvPr>
        </p:nvGraphicFramePr>
        <p:xfrm>
          <a:off x="404664" y="971600"/>
          <a:ext cx="5958457" cy="7269787"/>
        </p:xfrm>
        <a:graphic>
          <a:graphicData uri="http://schemas.openxmlformats.org/drawingml/2006/table">
            <a:tbl>
              <a:tblPr rtl="1">
                <a:tableStyleId>{5C22544A-7EE6-4342-B048-85BDC9FD1C3A}</a:tableStyleId>
              </a:tblPr>
              <a:tblGrid>
                <a:gridCol w="582933"/>
                <a:gridCol w="2724870"/>
                <a:gridCol w="999428"/>
                <a:gridCol w="852810"/>
                <a:gridCol w="798416"/>
              </a:tblGrid>
              <a:tr h="126525">
                <a:tc>
                  <a:txBody>
                    <a:bodyPr/>
                    <a:lstStyle/>
                    <a:p>
                      <a:pPr algn="ctr" rtl="1" fontAlgn="ctr"/>
                      <a:r>
                        <a:rPr lang="fa-IR" sz="900" u="none" strike="noStrike" dirty="0">
                          <a:effectLst/>
                          <a:cs typeface="B Mitra" pitchFamily="2" charset="-78"/>
                        </a:rPr>
                        <a:t>ردیف</a:t>
                      </a:r>
                      <a:endParaRPr lang="fa-IR" sz="900" b="0" i="0" u="none" strike="noStrike" dirty="0">
                        <a:solidFill>
                          <a:srgbClr val="000000"/>
                        </a:solidFill>
                        <a:effectLst/>
                        <a:latin typeface="B Nazanin"/>
                        <a:cs typeface="B Mitra" pitchFamily="2" charset="-78"/>
                      </a:endParaRPr>
                    </a:p>
                  </a:txBody>
                  <a:tcPr marL="3230" marR="3230" marT="3230" marB="0" anchor="ctr"/>
                </a:tc>
                <a:tc>
                  <a:txBody>
                    <a:bodyPr/>
                    <a:lstStyle/>
                    <a:p>
                      <a:pPr algn="ctr" rtl="1" fontAlgn="b"/>
                      <a:r>
                        <a:rPr lang="fa-IR" sz="900" u="none" strike="noStrike">
                          <a:effectLst/>
                          <a:cs typeface="B Mitra" pitchFamily="2" charset="-78"/>
                        </a:rPr>
                        <a:t>عنوان</a:t>
                      </a:r>
                      <a:endParaRPr lang="fa-IR" sz="900" b="0" i="0" u="none" strike="noStrike">
                        <a:solidFill>
                          <a:srgbClr val="000000"/>
                        </a:solidFill>
                        <a:effectLst/>
                        <a:latin typeface="B Nazanin"/>
                        <a:cs typeface="B Mitra" pitchFamily="2" charset="-78"/>
                      </a:endParaRPr>
                    </a:p>
                  </a:txBody>
                  <a:tcPr marL="3230" marR="3230" marT="3230" marB="0" anchor="b"/>
                </a:tc>
                <a:tc>
                  <a:txBody>
                    <a:bodyPr/>
                    <a:lstStyle/>
                    <a:p>
                      <a:pPr algn="ctr" rtl="1" fontAlgn="b"/>
                      <a:r>
                        <a:rPr lang="fa-IR" sz="900" u="none" strike="noStrike" dirty="0">
                          <a:effectLst/>
                          <a:cs typeface="B Mitra" pitchFamily="2" charset="-78"/>
                        </a:rPr>
                        <a:t>ساعت</a:t>
                      </a:r>
                      <a:endParaRPr lang="fa-IR" sz="900" b="0" i="0" u="none" strike="noStrike" dirty="0">
                        <a:solidFill>
                          <a:srgbClr val="000000"/>
                        </a:solidFill>
                        <a:effectLst/>
                        <a:latin typeface="B Nazanin"/>
                        <a:cs typeface="B Mitra" pitchFamily="2" charset="-78"/>
                      </a:endParaRPr>
                    </a:p>
                  </a:txBody>
                  <a:tcPr marL="3230" marR="3230" marT="3230" marB="0" anchor="b"/>
                </a:tc>
                <a:tc>
                  <a:txBody>
                    <a:bodyPr/>
                    <a:lstStyle/>
                    <a:p>
                      <a:pPr algn="ctr" rtl="1" fontAlgn="b"/>
                      <a:r>
                        <a:rPr lang="fa-IR" sz="900" u="none" strike="noStrike">
                          <a:effectLst/>
                          <a:cs typeface="B Mitra" pitchFamily="2" charset="-78"/>
                        </a:rPr>
                        <a:t>تاریخ</a:t>
                      </a:r>
                      <a:endParaRPr lang="fa-IR" sz="900" b="0" i="0" u="none" strike="noStrike">
                        <a:solidFill>
                          <a:srgbClr val="000000"/>
                        </a:solidFill>
                        <a:effectLst/>
                        <a:latin typeface="B Nazanin"/>
                        <a:cs typeface="B Mitra" pitchFamily="2" charset="-78"/>
                      </a:endParaRPr>
                    </a:p>
                  </a:txBody>
                  <a:tcPr marL="3230" marR="3230" marT="3230" marB="0" anchor="b"/>
                </a:tc>
                <a:tc>
                  <a:txBody>
                    <a:bodyPr/>
                    <a:lstStyle/>
                    <a:p>
                      <a:pPr algn="ctr" rtl="1" fontAlgn="b"/>
                      <a:r>
                        <a:rPr lang="fa-IR" sz="900" u="none" strike="noStrike">
                          <a:effectLst/>
                          <a:cs typeface="B Mitra" pitchFamily="2" charset="-78"/>
                        </a:rPr>
                        <a:t>سخنران</a:t>
                      </a:r>
                      <a:endParaRPr lang="fa-IR" sz="900" b="0" i="0" u="none" strike="noStrike">
                        <a:solidFill>
                          <a:srgbClr val="000000"/>
                        </a:solidFill>
                        <a:effectLst/>
                        <a:latin typeface="B Nazanin"/>
                        <a:cs typeface="B Mitra" pitchFamily="2" charset="-78"/>
                      </a:endParaRPr>
                    </a:p>
                  </a:txBody>
                  <a:tcPr marL="3230" marR="3230" marT="3230" marB="0" anchor="b"/>
                </a:tc>
              </a:tr>
              <a:tr h="126525">
                <a:tc>
                  <a:txBody>
                    <a:bodyPr/>
                    <a:lstStyle/>
                    <a:p>
                      <a:pPr algn="ctr" rtl="0" fontAlgn="ctr"/>
                      <a:r>
                        <a:rPr lang="fa-IR" sz="900" u="none" strike="noStrike" dirty="0">
                          <a:effectLst/>
                          <a:cs typeface="B Mitra" pitchFamily="2" charset="-78"/>
                        </a:rPr>
                        <a:t>1</a:t>
                      </a:r>
                      <a:endParaRPr lang="fa-IR" sz="900" b="0" i="0" u="none" strike="noStrike" dirty="0">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کاشت ، داشت و برداشت گلرنگ</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۰۹:۴۵ - ۰۸:۳۰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۱۴۰۴/۰۶/۰۸</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خشنود علیزاده</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dirty="0">
                          <a:effectLst/>
                          <a:cs typeface="B Mitra" pitchFamily="2" charset="-78"/>
                        </a:rPr>
                        <a:t>2</a:t>
                      </a:r>
                      <a:endParaRPr lang="fa-IR" sz="900" b="0" i="0" u="none" strike="noStrike" dirty="0">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مدیریت تلفیقی کنترل عوامل خسارت زای گلرنگ</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۱۱:۱۵ - ۱۰:۰۰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۱۴۰۴/۰۶/۰۸</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مریم فروزان</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dirty="0">
                          <a:effectLst/>
                          <a:cs typeface="B Mitra" pitchFamily="2" charset="-78"/>
                        </a:rPr>
                        <a:t>3</a:t>
                      </a:r>
                      <a:endParaRPr lang="fa-IR" sz="900" b="0" i="0" u="none" strike="noStrike" dirty="0">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a:effectLst/>
                          <a:cs typeface="B Mitra" pitchFamily="2" charset="-78"/>
                        </a:rPr>
                        <a:t>کاربرد و تنظیم ماشین های کاشت حبوبات</a:t>
                      </a:r>
                      <a:endParaRPr lang="fa-IR" sz="900" b="0" i="0" u="none" strike="noStrike">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a:effectLst/>
                          <a:cs typeface="B Mitra" pitchFamily="2" charset="-78"/>
                        </a:rPr>
                        <a:t>۱۲:۴۵ - ۱۱:۳۰</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۱۴۰۴/۰۶/۰۸</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کریم گرامی</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4</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a:effectLst/>
                          <a:cs typeface="B Mitra" pitchFamily="2" charset="-78"/>
                        </a:rPr>
                        <a:t>کشت انتظاری حبوبات (نخود دیم)</a:t>
                      </a:r>
                      <a:endParaRPr lang="fa-IR" sz="900" b="0" i="0" u="none" strike="noStrike">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a:effectLst/>
                          <a:cs typeface="B Mitra" pitchFamily="2" charset="-78"/>
                        </a:rPr>
                        <a:t>۰۹:۴۵ - ۰۸:۳۰</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۱۴۰۴/۰۶/۰۹</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فرشید طلعت</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5</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a:effectLst/>
                          <a:cs typeface="B Mitra" pitchFamily="2" charset="-78"/>
                        </a:rPr>
                        <a:t>بسته بندی ، بازاریابی و فروش حبوبات</a:t>
                      </a:r>
                      <a:endParaRPr lang="fa-IR" sz="900" b="0" i="0" u="none" strike="noStrike">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۱۱:۱۵ - ۱۰:۰۰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۱۴۰۴/۰۶/۰۹</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لورنس انویه</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6</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a:effectLst/>
                          <a:cs typeface="B Mitra" pitchFamily="2" charset="-78"/>
                        </a:rPr>
                        <a:t>کنترل آفات نخود</a:t>
                      </a:r>
                      <a:endParaRPr lang="fa-IR" sz="900" b="0" i="0" u="none" strike="noStrike">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a:effectLst/>
                          <a:cs typeface="B Mitra" pitchFamily="2" charset="-78"/>
                        </a:rPr>
                        <a:t>۱۲:۴۵ - ۱۱:۳۰</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۱۴۰۴/۰۶/۰۹</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مریم فروزان</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dirty="0">
                          <a:effectLst/>
                          <a:cs typeface="B Mitra" pitchFamily="2" charset="-78"/>
                        </a:rPr>
                        <a:t>7</a:t>
                      </a:r>
                      <a:endParaRPr lang="fa-IR" sz="900" b="0" i="0" u="none" strike="noStrike" dirty="0">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افزایش راندمان مصرف کودهای شیمیایی</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۰۹:۴۵ - ۰۸:۳۰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۱۴۰۴/۰۶/۱۱</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ندا مرادی</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8</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a:effectLst/>
                          <a:cs typeface="B Mitra" pitchFamily="2" charset="-78"/>
                        </a:rPr>
                        <a:t>مدیریت مصرف کودهای شیمیایی و ریزمغذی ها</a:t>
                      </a:r>
                      <a:endParaRPr lang="fa-IR" sz="900" b="0" i="0" u="none" strike="noStrike">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a:effectLst/>
                          <a:cs typeface="B Mitra" pitchFamily="2" charset="-78"/>
                        </a:rPr>
                        <a:t>۱۱:۱۵ - ۱۰:۰۰</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۱۴۰۴/۰۶/۱۱</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ساناز اشرفی</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9</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تنظیم و کالیبراسیون سمپاش های تراکتوری</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۱۲:۴۵ - ۱۱:۳۰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۱۴۰۴/۰۶/۱۱</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کریم گرامی</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10</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اقتصاد تولید محصولات زراعی دیم</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a:effectLst/>
                          <a:cs typeface="B Mitra" pitchFamily="2" charset="-78"/>
                        </a:rPr>
                        <a:t>۰۹:۴۵ - ۰۸:۳۰</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۱۴۰۴/۰۶/۱۲</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لورنس انویه</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11</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a:effectLst/>
                          <a:cs typeface="B Mitra" pitchFamily="2" charset="-78"/>
                        </a:rPr>
                        <a:t>تجزیه مرکب برای آزمایشات چند ساله</a:t>
                      </a:r>
                      <a:endParaRPr lang="fa-IR" sz="900" b="0" i="0" u="none" strike="noStrike">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a:effectLst/>
                          <a:cs typeface="B Mitra" pitchFamily="2" charset="-78"/>
                        </a:rPr>
                        <a:t>۱۱:۱۵ - ۱۰:۰۰</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۱۴۰۴/۰۶/۱۲</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خشنود علیزاده</a:t>
                      </a:r>
                      <a:endParaRPr lang="fa-IR" sz="900" b="0" i="0" u="none" strike="noStrike">
                        <a:solidFill>
                          <a:srgbClr val="000000"/>
                        </a:solidFill>
                        <a:effectLst/>
                        <a:latin typeface="B Mitra"/>
                        <a:cs typeface="B Mitra" pitchFamily="2" charset="-78"/>
                      </a:endParaRPr>
                    </a:p>
                  </a:txBody>
                  <a:tcPr marL="3230" marR="3230" marT="3230" marB="0" anchor="ctr"/>
                </a:tc>
              </a:tr>
              <a:tr h="159348">
                <a:tc>
                  <a:txBody>
                    <a:bodyPr/>
                    <a:lstStyle/>
                    <a:p>
                      <a:pPr algn="ctr" rtl="0" fontAlgn="ctr"/>
                      <a:r>
                        <a:rPr lang="fa-IR" sz="900" u="none" strike="noStrike">
                          <a:effectLst/>
                          <a:cs typeface="B Mitra" pitchFamily="2" charset="-78"/>
                        </a:rPr>
                        <a:t>12</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استفاده از محصولات فرعی صنایع کشاورزی در تغذیه دام</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۱۲:۴۵ - ۱۱:۳۰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۱۴۰۴/۰۶/۱۲</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بهرام افشار </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13</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تولید پنیر و ماست سنتی</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a:effectLst/>
                          <a:cs typeface="B Mitra" pitchFamily="2" charset="-78"/>
                        </a:rPr>
                        <a:t>۰۹:۴۵ - ۰۸:۳۰</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۱۴۰۴/۰۶/۱۵</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راحله نژاد رزمجوی</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14</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تغذیه مرغ گوشتی</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۱۱:۱۵ - ۱۰:۰۰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۱۴۰۴/۰۶/۱۵</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مهدی فجری</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15</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هرس سبز انگور</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۱۲:۴۵ - ۱۱:۳۰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۱۴۰۴/۰۶/۱۵</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شیرین رحمن زاده</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16</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مباحث نوین در تغذیه باغ های انگور</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۰۹:۴۵ - ۰۸:۳۰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۱۴۰۴/۰۶/۱۶</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عزیز مجیدی</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17</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تاثیر تغییر اقلیم بر آفات انگور</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۱۱:۱۵ - ۱۰:۰۰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۱۴۰۴/۰۶/۱۶</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اسماعیل علیزاده</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18</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بیماریهای مهم انگور و راهکارهای مدیریتی آنها</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۱۲:۴۵ - ۱۱:۳۰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۱۴۰۴/۰۶/۱۶</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سیامک حنیفه</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19</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کنترل سس درختی</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۰۹:۴۵ - ۰۸:۳۰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۱۴۰۴/۰۶/۱۷</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سپیده حاتمی</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20</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مدیریت آبیاری در باغات انگور</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a:effectLst/>
                          <a:cs typeface="B Mitra" pitchFamily="2" charset="-78"/>
                        </a:rPr>
                        <a:t>۱۱:۱۵ - ۱۰:۰۰</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۱۴۰۴/۰۶/۱۷</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امیر نورجو</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21</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حفاظت از منابع پایه(آب و خاک)</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۱۲:۴۵ - ۱۱:۳۰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۱۴۰۴/۰۶/۱۷</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آناهیتا جباری</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22</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بررسی اقتصادی تولید ، بازار و بازاریابی انگور</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a:effectLst/>
                          <a:cs typeface="B Mitra" pitchFamily="2" charset="-78"/>
                        </a:rPr>
                        <a:t>۰۹:۴۵ - ۰۸:۳۰</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۱۴۰۴/۰۶/۱۸</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لورنس انویه</a:t>
                      </a:r>
                      <a:endParaRPr lang="fa-IR" sz="900" b="0" i="0" u="none" strike="noStrike">
                        <a:solidFill>
                          <a:srgbClr val="000000"/>
                        </a:solidFill>
                        <a:effectLst/>
                        <a:latin typeface="B Mitra"/>
                        <a:cs typeface="B Mitra" pitchFamily="2" charset="-78"/>
                      </a:endParaRPr>
                    </a:p>
                  </a:txBody>
                  <a:tcPr marL="3230" marR="3230" marT="3230" marB="0" anchor="ctr"/>
                </a:tc>
              </a:tr>
              <a:tr h="159348">
                <a:tc>
                  <a:txBody>
                    <a:bodyPr/>
                    <a:lstStyle/>
                    <a:p>
                      <a:pPr algn="ctr" rtl="0" fontAlgn="ctr"/>
                      <a:r>
                        <a:rPr lang="fa-IR" sz="900" u="none" strike="noStrike">
                          <a:effectLst/>
                          <a:cs typeface="B Mitra" pitchFamily="2" charset="-78"/>
                        </a:rPr>
                        <a:t>23</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تولید ترکیبات زسیت فعال از ضایعات باغبانی و کاربرد آنها در صنایع غذایی</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۱۱:۱۵ - ۱۰:۰۰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۱۴۰۴/۰۶/۱۸</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ایرج کریمی ثانی</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24</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تغذیه گوجه فرنگی در راستای کاهش تجمع نیترات</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۱۲:۴۵ - ۱۱:۳۰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۱۴۰۴/۰۶/۱۸</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مرضیه پیری</a:t>
                      </a:r>
                      <a:endParaRPr lang="fa-IR" sz="900" b="0" i="0" u="none" strike="noStrike">
                        <a:solidFill>
                          <a:srgbClr val="000000"/>
                        </a:solidFill>
                        <a:effectLst/>
                        <a:latin typeface="B Mitra"/>
                        <a:cs typeface="B Mitra" pitchFamily="2" charset="-78"/>
                      </a:endParaRPr>
                    </a:p>
                  </a:txBody>
                  <a:tcPr marL="3230" marR="3230" marT="3230" marB="0" anchor="ctr"/>
                </a:tc>
              </a:tr>
              <a:tr h="159348">
                <a:tc>
                  <a:txBody>
                    <a:bodyPr/>
                    <a:lstStyle/>
                    <a:p>
                      <a:pPr algn="ctr" rtl="0" fontAlgn="ctr"/>
                      <a:r>
                        <a:rPr lang="fa-IR" sz="900" u="none" strike="noStrike">
                          <a:effectLst/>
                          <a:cs typeface="B Mitra" pitchFamily="2" charset="-78"/>
                        </a:rPr>
                        <a:t>25</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عوامل موثر بر کیفیت میوه سیب در مرحله قبل از برداشت</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۰۹:۴۵ - ۰۸:۳۰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۱۴۰۴/۰۶/۲۲</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قادر قاسمی</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26</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ناهنجاریهای تغذیه ای انگور</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۱۱:۱۵ - ۱۰:۰۰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۱۴۰۴/۰۶/۲۲</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مرضیه پیری</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27</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مباحث نوین در تغذیه باغات سیب</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۱۲:۴۵ - ۱۱:۳۰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۱۴۰۴/۰۶/۲۲</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حسین عزیزی</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28</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مبارزه با آفات درختان میوه سردسیری</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۰۹:۴۵ - ۰۸:۳۰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۱۴۰۴/۰۶/۲۳</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علی رضا خلیل آریا</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29</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مدیریت تلفیقی آفات سیب</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۱۱:۱۵ - ۱۰:۰۰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۱۴۰۴/۰۶/۲۳</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اسماعیل علیزاده</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30</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مدیریت و کنترل علف های هرز باغات سیب</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۱۲:۴۵ - ۱۱:۳۰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۱۴۰۴/۰۶/۲۳</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سپیده حاتمی</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31</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بررسی اقتصادی تولید ، بازار و بازاریابی سیب درختی</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a:effectLst/>
                          <a:cs typeface="B Mitra" pitchFamily="2" charset="-78"/>
                        </a:rPr>
                        <a:t>۰۹:۴۵ - ۰۸:۳۰</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dirty="0">
                          <a:effectLst/>
                          <a:cs typeface="B Mitra" pitchFamily="2" charset="-78"/>
                        </a:rPr>
                        <a:t>۱۴۰۴/۰۶/۲۴</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لورنس انویه</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32</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روش بهینه تهیه فرآورده های خشک از سیب درختی</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a:effectLst/>
                          <a:cs typeface="B Mitra" pitchFamily="2" charset="-78"/>
                        </a:rPr>
                        <a:t>۱۱:۱۵ - ۱۰:۰۰</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dirty="0">
                          <a:effectLst/>
                          <a:cs typeface="B Mitra" pitchFamily="2" charset="-78"/>
                        </a:rPr>
                        <a:t>۱۴۰۴/۰۶/۲۴</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dirty="0">
                          <a:effectLst/>
                          <a:cs typeface="B Mitra" pitchFamily="2" charset="-78"/>
                        </a:rPr>
                        <a:t>شهین زمردی</a:t>
                      </a:r>
                      <a:endParaRPr lang="fa-IR" sz="900" b="0" i="0" u="none" strike="noStrike" dirty="0">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33</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اهمیت گرده افشانی در بادام</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a:effectLst/>
                          <a:cs typeface="B Mitra" pitchFamily="2" charset="-78"/>
                        </a:rPr>
                        <a:t>۱۲:۴۵ - ۱۱:۳۰</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dirty="0">
                          <a:effectLst/>
                          <a:cs typeface="B Mitra" pitchFamily="2" charset="-78"/>
                        </a:rPr>
                        <a:t>۱۴۰۴/۰۶/۲۴</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محمود عظیمی</a:t>
                      </a:r>
                      <a:endParaRPr lang="fa-IR" sz="900" b="0" i="0" u="none" strike="noStrike">
                        <a:solidFill>
                          <a:srgbClr val="000000"/>
                        </a:solidFill>
                        <a:effectLst/>
                        <a:latin typeface="B Mitra"/>
                        <a:cs typeface="B Mitra" pitchFamily="2" charset="-78"/>
                      </a:endParaRPr>
                    </a:p>
                  </a:txBody>
                  <a:tcPr marL="3230" marR="3230" marT="3230" marB="0" anchor="ctr"/>
                </a:tc>
              </a:tr>
              <a:tr h="159348">
                <a:tc>
                  <a:txBody>
                    <a:bodyPr/>
                    <a:lstStyle/>
                    <a:p>
                      <a:pPr algn="ctr" rtl="0" fontAlgn="ctr"/>
                      <a:r>
                        <a:rPr lang="fa-IR" sz="900" u="none" strike="noStrike">
                          <a:effectLst/>
                          <a:cs typeface="B Mitra" pitchFamily="2" charset="-78"/>
                        </a:rPr>
                        <a:t>34</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مباحث نوین در تغذیه باغ های بادام در شرایط تغییر اقلیم</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a:effectLst/>
                          <a:cs typeface="B Mitra" pitchFamily="2" charset="-78"/>
                        </a:rPr>
                        <a:t>۰۹:۴۵ - ۰۸:۳۰</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dirty="0">
                          <a:effectLst/>
                          <a:cs typeface="B Mitra" pitchFamily="2" charset="-78"/>
                        </a:rPr>
                        <a:t>۱۴۰۴/۰۶/۲۵</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عزیز مجیدی</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35</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آفات مهم بادام و روشهای کنترل آنها</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a:effectLst/>
                          <a:cs typeface="B Mitra" pitchFamily="2" charset="-78"/>
                        </a:rPr>
                        <a:t>۱۱:۱۵ - ۱۰:۰۰</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dirty="0">
                          <a:effectLst/>
                          <a:cs typeface="B Mitra" pitchFamily="2" charset="-78"/>
                        </a:rPr>
                        <a:t>۱۴۰۴/۰۶/۲۵</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آزاده جراحی</a:t>
                      </a:r>
                      <a:endParaRPr lang="fa-IR" sz="900" b="0" i="0" u="none" strike="noStrike">
                        <a:solidFill>
                          <a:srgbClr val="000000"/>
                        </a:solidFill>
                        <a:effectLst/>
                        <a:latin typeface="B Mitra"/>
                        <a:cs typeface="B Mitra" pitchFamily="2" charset="-78"/>
                      </a:endParaRPr>
                    </a:p>
                  </a:txBody>
                  <a:tcPr marL="3230" marR="3230" marT="3230" marB="0" anchor="ctr"/>
                </a:tc>
              </a:tr>
              <a:tr h="159348">
                <a:tc>
                  <a:txBody>
                    <a:bodyPr/>
                    <a:lstStyle/>
                    <a:p>
                      <a:pPr algn="ctr" rtl="0" fontAlgn="ctr"/>
                      <a:r>
                        <a:rPr lang="fa-IR" sz="900" u="none" strike="noStrike">
                          <a:effectLst/>
                          <a:cs typeface="B Mitra" pitchFamily="2" charset="-78"/>
                        </a:rPr>
                        <a:t>36</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بکارگیری فناوریهای نوین برای کاهش تبخیر و مقابله با تنش خشکی در شرایط تغییر اقلیم</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a:effectLst/>
                          <a:cs typeface="B Mitra" pitchFamily="2" charset="-78"/>
                        </a:rPr>
                        <a:t>۱۲:۴۵ - ۱۱:۳۰</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dirty="0">
                          <a:effectLst/>
                          <a:cs typeface="B Mitra" pitchFamily="2" charset="-78"/>
                        </a:rPr>
                        <a:t>۱۴۰۴/۰۶/۲۵</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یاسر حمدی </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37</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بررسی اقتصادی تولید ، بازار و بازاریابی بادام</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a:effectLst/>
                          <a:cs typeface="B Mitra" pitchFamily="2" charset="-78"/>
                        </a:rPr>
                        <a:t>۰۹:۴۵ - ۰۸:۳۰</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dirty="0">
                          <a:effectLst/>
                          <a:cs typeface="B Mitra" pitchFamily="2" charset="-78"/>
                        </a:rPr>
                        <a:t>۱۴۰۴/۰۶/۲۶</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لورنس انویه</a:t>
                      </a:r>
                      <a:endParaRPr lang="fa-IR" sz="900" b="0" i="0" u="none" strike="noStrike">
                        <a:solidFill>
                          <a:srgbClr val="000000"/>
                        </a:solidFill>
                        <a:effectLst/>
                        <a:latin typeface="B Mitra"/>
                        <a:cs typeface="B Mitra" pitchFamily="2" charset="-78"/>
                      </a:endParaRPr>
                    </a:p>
                  </a:txBody>
                  <a:tcPr marL="3230" marR="3230" marT="3230" marB="0" anchor="ctr"/>
                </a:tc>
              </a:tr>
              <a:tr h="159348">
                <a:tc>
                  <a:txBody>
                    <a:bodyPr/>
                    <a:lstStyle/>
                    <a:p>
                      <a:pPr algn="ctr" rtl="0" fontAlgn="ctr"/>
                      <a:r>
                        <a:rPr lang="fa-IR" sz="900" u="none" strike="noStrike">
                          <a:effectLst/>
                          <a:cs typeface="B Mitra" pitchFamily="2" charset="-78"/>
                        </a:rPr>
                        <a:t>38</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معرفی ارقام و پایه های مقاوم به انواع تنش های محیطی درختان هسته دار</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a:effectLst/>
                          <a:cs typeface="B Mitra" pitchFamily="2" charset="-78"/>
                        </a:rPr>
                        <a:t>۱۱:۱۵ - ۱۰:۰۰</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dirty="0">
                          <a:effectLst/>
                          <a:cs typeface="B Mitra" pitchFamily="2" charset="-78"/>
                        </a:rPr>
                        <a:t>۱۴۰۴/۰۶/۲۶</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محمود عظیمی</a:t>
                      </a:r>
                      <a:endParaRPr lang="fa-IR" sz="900" b="0" i="0" u="none" strike="noStrike">
                        <a:solidFill>
                          <a:srgbClr val="000000"/>
                        </a:solidFill>
                        <a:effectLst/>
                        <a:latin typeface="B Mitra"/>
                        <a:cs typeface="B Mitra" pitchFamily="2" charset="-78"/>
                      </a:endParaRPr>
                    </a:p>
                  </a:txBody>
                  <a:tcPr marL="3230" marR="3230" marT="3230" marB="0" anchor="ctr"/>
                </a:tc>
              </a:tr>
              <a:tr h="159348">
                <a:tc>
                  <a:txBody>
                    <a:bodyPr/>
                    <a:lstStyle/>
                    <a:p>
                      <a:pPr algn="ctr" rtl="0" fontAlgn="ctr"/>
                      <a:r>
                        <a:rPr lang="fa-IR" sz="900" u="none" strike="noStrike">
                          <a:effectLst/>
                          <a:cs typeface="B Mitra" pitchFamily="2" charset="-78"/>
                        </a:rPr>
                        <a:t>39</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تنش های زیستی و غیرزیستی در باغات گردو و کنترل آن</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a:effectLst/>
                          <a:cs typeface="B Mitra" pitchFamily="2" charset="-78"/>
                        </a:rPr>
                        <a:t>۱۲:۴۵ - ۱۱:۳۰</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۱۴۰۴/۰۶/۲۶</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اسماعیل علیزاده</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40</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فرآوری و بسته بندی خشکبار</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a:effectLst/>
                          <a:cs typeface="B Mitra" pitchFamily="2" charset="-78"/>
                        </a:rPr>
                        <a:t>۰۹:۴۵ - ۰۸:۳۰</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dirty="0">
                          <a:effectLst/>
                          <a:cs typeface="B Mitra" pitchFamily="2" charset="-78"/>
                        </a:rPr>
                        <a:t>۱۴۰۴/۰۶/۲۹</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ایرج کریمی ثانی</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41</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تهیه میوه های خشک و لواشک</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a:effectLst/>
                          <a:cs typeface="B Mitra" pitchFamily="2" charset="-78"/>
                        </a:rPr>
                        <a:t>۱۱:۱۵ - ۱۰:۰۰</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۱۴۰۴/۰۶/۲۹</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شهین زمردی</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42</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a:effectLst/>
                          <a:cs typeface="B Mitra" pitchFamily="2" charset="-78"/>
                        </a:rPr>
                        <a:t>راهنمای کاشت و پرورش گلابی</a:t>
                      </a:r>
                      <a:endParaRPr lang="fa-IR" sz="900" b="0" i="0" u="none" strike="noStrike">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a:effectLst/>
                          <a:cs typeface="B Mitra" pitchFamily="2" charset="-78"/>
                        </a:rPr>
                        <a:t>۱۲:۴۵ - ۱۱:۳۰</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۱۴۰۴/۰۶/۲۹</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مشهید هناره</a:t>
                      </a:r>
                      <a:endParaRPr lang="fa-IR" sz="900" b="0" i="0" u="none" strike="noStrike">
                        <a:solidFill>
                          <a:srgbClr val="000000"/>
                        </a:solidFill>
                        <a:effectLst/>
                        <a:latin typeface="B Mitra"/>
                        <a:cs typeface="B Mitra" pitchFamily="2" charset="-78"/>
                      </a:endParaRPr>
                    </a:p>
                  </a:txBody>
                  <a:tcPr marL="3230" marR="3230" marT="3230" marB="0" anchor="ctr"/>
                </a:tc>
              </a:tr>
              <a:tr h="159348">
                <a:tc>
                  <a:txBody>
                    <a:bodyPr/>
                    <a:lstStyle/>
                    <a:p>
                      <a:pPr algn="ctr" rtl="0" fontAlgn="ctr"/>
                      <a:r>
                        <a:rPr lang="fa-IR" sz="900" u="none" strike="noStrike">
                          <a:effectLst/>
                          <a:cs typeface="B Mitra" pitchFamily="2" charset="-78"/>
                        </a:rPr>
                        <a:t>43</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مباحث نوین در تغذیه باغ های گلابی در شرایط تغییر اقلیم</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a:effectLst/>
                          <a:cs typeface="B Mitra" pitchFamily="2" charset="-78"/>
                        </a:rPr>
                        <a:t>۰۹:۴۵ - ۰۸:۳۰</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۱۴۰۴/۰۶/۳۰</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حسین عزیزی</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44</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معرفی و مدیریت آفات گلابی</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۱۱:۱۵ - ۱۰:۰۰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۱۴۰۴/۰۶/۳۰</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آزاده جراحی</a:t>
                      </a:r>
                      <a:endParaRPr lang="fa-IR" sz="900" b="0" i="0" u="none" strike="noStrike">
                        <a:solidFill>
                          <a:srgbClr val="000000"/>
                        </a:solidFill>
                        <a:effectLst/>
                        <a:latin typeface="B Mitra"/>
                        <a:cs typeface="B Mitra" pitchFamily="2" charset="-78"/>
                      </a:endParaRPr>
                    </a:p>
                  </a:txBody>
                  <a:tcPr marL="3230" marR="3230" marT="3230" marB="0" anchor="ctr"/>
                </a:tc>
              </a:tr>
              <a:tr h="126525">
                <a:tc>
                  <a:txBody>
                    <a:bodyPr/>
                    <a:lstStyle/>
                    <a:p>
                      <a:pPr algn="ctr" rtl="0" fontAlgn="ctr"/>
                      <a:r>
                        <a:rPr lang="fa-IR" sz="900" u="none" strike="noStrike">
                          <a:effectLst/>
                          <a:cs typeface="B Mitra" pitchFamily="2" charset="-78"/>
                        </a:rPr>
                        <a:t>45</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مدیریت کف باغ</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۱۲:۴۵ - ۱۱:۳۰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a:effectLst/>
                          <a:cs typeface="B Mitra" pitchFamily="2" charset="-78"/>
                        </a:rPr>
                        <a:t>۱۴۰۴/۰۶/۳۰</a:t>
                      </a:r>
                      <a:endParaRPr lang="fa-IR" sz="900" b="0" i="0" u="none" strike="noStrike">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a:effectLst/>
                          <a:cs typeface="B Mitra" pitchFamily="2" charset="-78"/>
                        </a:rPr>
                        <a:t>سپیده حاتمی</a:t>
                      </a:r>
                      <a:endParaRPr lang="fa-IR" sz="900" b="0" i="0" u="none" strike="noStrike">
                        <a:solidFill>
                          <a:srgbClr val="000000"/>
                        </a:solidFill>
                        <a:effectLst/>
                        <a:latin typeface="B Mitra"/>
                        <a:cs typeface="B Mitra" pitchFamily="2" charset="-78"/>
                      </a:endParaRPr>
                    </a:p>
                  </a:txBody>
                  <a:tcPr marL="3230" marR="3230" marT="3230" marB="0" anchor="ctr"/>
                </a:tc>
              </a:tr>
              <a:tr h="159348">
                <a:tc>
                  <a:txBody>
                    <a:bodyPr/>
                    <a:lstStyle/>
                    <a:p>
                      <a:pPr algn="ctr" rtl="0" fontAlgn="ctr"/>
                      <a:r>
                        <a:rPr lang="fa-IR" sz="900" u="none" strike="noStrike">
                          <a:effectLst/>
                          <a:cs typeface="B Mitra" pitchFamily="2" charset="-78"/>
                        </a:rPr>
                        <a:t>46</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مباحث نوین در تغذیه محصول سبزی و صیفی در شرایط تغییر اقلیم</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۰۹:۴۵ - ۰۸:۳۰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dirty="0">
                          <a:effectLst/>
                          <a:cs typeface="B Mitra" pitchFamily="2" charset="-78"/>
                        </a:rPr>
                        <a:t>۱۴۰۴/۰۶/۳۱</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dirty="0">
                          <a:effectLst/>
                          <a:cs typeface="B Mitra" pitchFamily="2" charset="-78"/>
                        </a:rPr>
                        <a:t>فرخ غنی شایسته</a:t>
                      </a:r>
                      <a:endParaRPr lang="fa-IR" sz="900" b="0" i="0" u="none" strike="noStrike" dirty="0">
                        <a:solidFill>
                          <a:srgbClr val="000000"/>
                        </a:solidFill>
                        <a:effectLst/>
                        <a:latin typeface="B Mitra"/>
                        <a:cs typeface="B Mitra" pitchFamily="2" charset="-78"/>
                      </a:endParaRPr>
                    </a:p>
                  </a:txBody>
                  <a:tcPr marL="3230" marR="3230" marT="3230" marB="0" anchor="ctr"/>
                </a:tc>
              </a:tr>
              <a:tr h="159348">
                <a:tc>
                  <a:txBody>
                    <a:bodyPr/>
                    <a:lstStyle/>
                    <a:p>
                      <a:pPr algn="ctr" rtl="0" fontAlgn="ctr"/>
                      <a:r>
                        <a:rPr lang="fa-IR" sz="900" u="none" strike="noStrike">
                          <a:effectLst/>
                          <a:cs typeface="B Mitra" pitchFamily="2" charset="-78"/>
                        </a:rPr>
                        <a:t>47</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فرآوری ، بسته بندی ، انبارداری و بازاریابی گل محمدی</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۱۱:۱۵ - ۱۰:۰۰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dirty="0">
                          <a:effectLst/>
                          <a:cs typeface="B Mitra" pitchFamily="2" charset="-78"/>
                        </a:rPr>
                        <a:t>۱۴۰۴/۰۶/۳۱</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dirty="0">
                          <a:effectLst/>
                          <a:cs typeface="B Mitra" pitchFamily="2" charset="-78"/>
                        </a:rPr>
                        <a:t>لورنس انویه</a:t>
                      </a:r>
                      <a:endParaRPr lang="fa-IR" sz="900" b="0" i="0" u="none" strike="noStrike" dirty="0">
                        <a:solidFill>
                          <a:srgbClr val="000000"/>
                        </a:solidFill>
                        <a:effectLst/>
                        <a:latin typeface="B Mitra"/>
                        <a:cs typeface="B Mitra" pitchFamily="2" charset="-78"/>
                      </a:endParaRPr>
                    </a:p>
                  </a:txBody>
                  <a:tcPr marL="3230" marR="3230" marT="3230" marB="0" anchor="ctr"/>
                </a:tc>
              </a:tr>
              <a:tr h="223285">
                <a:tc>
                  <a:txBody>
                    <a:bodyPr/>
                    <a:lstStyle/>
                    <a:p>
                      <a:pPr algn="ctr" rtl="0" fontAlgn="ctr"/>
                      <a:r>
                        <a:rPr lang="fa-IR" sz="900" u="none" strike="noStrike">
                          <a:effectLst/>
                          <a:cs typeface="B Mitra" pitchFamily="2" charset="-78"/>
                        </a:rPr>
                        <a:t>48</a:t>
                      </a:r>
                      <a:endParaRPr lang="fa-IR" sz="900" b="0" i="0" u="none" strike="noStrike">
                        <a:solidFill>
                          <a:srgbClr val="000000"/>
                        </a:solidFill>
                        <a:effectLst/>
                        <a:latin typeface="B Mitra"/>
                        <a:cs typeface="B Mitra" pitchFamily="2" charset="-78"/>
                      </a:endParaRPr>
                    </a:p>
                  </a:txBody>
                  <a:tcPr marL="3230" marR="3230" marT="3230" marB="0" anchor="ctr"/>
                </a:tc>
                <a:tc>
                  <a:txBody>
                    <a:bodyPr/>
                    <a:lstStyle/>
                    <a:p>
                      <a:pPr algn="ctr" rtl="1" fontAlgn="b"/>
                      <a:r>
                        <a:rPr lang="fa-IR" sz="900" u="none" strike="noStrike" dirty="0">
                          <a:effectLst/>
                          <a:cs typeface="B Mitra" pitchFamily="2" charset="-78"/>
                        </a:rPr>
                        <a:t>بهینه سازی مصرف انرژی در گلخانه</a:t>
                      </a:r>
                      <a:endParaRPr lang="fa-IR" sz="900" b="0" i="0" u="none" strike="noStrike" dirty="0">
                        <a:solidFill>
                          <a:srgbClr val="000000"/>
                        </a:solidFill>
                        <a:effectLst/>
                        <a:latin typeface="B Mitra"/>
                        <a:cs typeface="B Mitra" pitchFamily="2" charset="-78"/>
                      </a:endParaRPr>
                    </a:p>
                  </a:txBody>
                  <a:tcPr marL="3230" marR="3230" marT="3230" marB="0" anchor="b"/>
                </a:tc>
                <a:tc>
                  <a:txBody>
                    <a:bodyPr/>
                    <a:lstStyle/>
                    <a:p>
                      <a:pPr algn="ctr" rtl="0" fontAlgn="t"/>
                      <a:r>
                        <a:rPr lang="fa-IR" sz="900" u="none" strike="noStrike" dirty="0">
                          <a:effectLst/>
                          <a:cs typeface="B Mitra" pitchFamily="2" charset="-78"/>
                        </a:rPr>
                        <a:t>۱۲:۴۵ - ۱۱:۳۰</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0" fontAlgn="t"/>
                      <a:r>
                        <a:rPr lang="fa-IR" sz="900" u="none" strike="noStrike" dirty="0">
                          <a:effectLst/>
                          <a:cs typeface="B Mitra" pitchFamily="2" charset="-78"/>
                        </a:rPr>
                        <a:t>۱۴۰۴/۰۶/۳۱</a:t>
                      </a:r>
                      <a:endParaRPr lang="fa-IR" sz="900" b="0" i="0" u="none" strike="noStrike" dirty="0">
                        <a:solidFill>
                          <a:srgbClr val="000000"/>
                        </a:solidFill>
                        <a:effectLst/>
                        <a:latin typeface="B Mitra"/>
                        <a:cs typeface="B Mitra" pitchFamily="2" charset="-78"/>
                      </a:endParaRPr>
                    </a:p>
                  </a:txBody>
                  <a:tcPr marL="3230" marR="3230" marT="3230" marB="0"/>
                </a:tc>
                <a:tc>
                  <a:txBody>
                    <a:bodyPr/>
                    <a:lstStyle/>
                    <a:p>
                      <a:pPr algn="ctr" rtl="1" fontAlgn="ctr"/>
                      <a:r>
                        <a:rPr lang="fa-IR" sz="900" u="none" strike="noStrike" dirty="0">
                          <a:effectLst/>
                          <a:cs typeface="B Mitra" pitchFamily="2" charset="-78"/>
                        </a:rPr>
                        <a:t>نادره تبریزی</a:t>
                      </a:r>
                      <a:endParaRPr lang="fa-IR" sz="900" b="0" i="0" u="none" strike="noStrike" dirty="0">
                        <a:solidFill>
                          <a:srgbClr val="000000"/>
                        </a:solidFill>
                        <a:effectLst/>
                        <a:latin typeface="B Mitra"/>
                        <a:cs typeface="B Mitra" pitchFamily="2" charset="-78"/>
                      </a:endParaRPr>
                    </a:p>
                  </a:txBody>
                  <a:tcPr marL="3230" marR="3230" marT="3230" marB="0" anchor="ctr"/>
                </a:tc>
              </a:tr>
            </a:tbl>
          </a:graphicData>
        </a:graphic>
      </p:graphicFrame>
      <p:sp>
        <p:nvSpPr>
          <p:cNvPr id="7" name="Title 1"/>
          <p:cNvSpPr txBox="1">
            <a:spLocks/>
          </p:cNvSpPr>
          <p:nvPr/>
        </p:nvSpPr>
        <p:spPr>
          <a:xfrm>
            <a:off x="548680" y="395536"/>
            <a:ext cx="5832648" cy="720080"/>
          </a:xfrm>
          <a:prstGeom prst="rect">
            <a:avLst/>
          </a:prstGeom>
        </p:spPr>
        <p:txBody>
          <a:bodyPr vert="horz" lIns="91440" tIns="45720" rIns="91440" bIns="45720" rtlCol="0" anchor="t">
            <a:normAutofit/>
          </a:bodyPr>
          <a:lst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a-IR" sz="2400" b="1" dirty="0" smtClean="0">
                <a:solidFill>
                  <a:schemeClr val="accent1">
                    <a:lumMod val="50000"/>
                  </a:schemeClr>
                </a:solidFill>
                <a:cs typeface="B Nazanin" panose="00000400000000000000" pitchFamily="2" charset="-78"/>
              </a:rPr>
              <a:t>برنامه های آموزش مجازی شهریور ماه </a:t>
            </a:r>
            <a:endParaRPr lang="en-US" sz="2400" b="1" dirty="0">
              <a:solidFill>
                <a:schemeClr val="accent1">
                  <a:lumMod val="50000"/>
                </a:schemeClr>
              </a:solidFill>
              <a:cs typeface="B Nazanin" panose="00000400000000000000" pitchFamily="2" charset="-78"/>
            </a:endParaRPr>
          </a:p>
        </p:txBody>
      </p:sp>
    </p:spTree>
    <p:extLst>
      <p:ext uri="{BB962C8B-B14F-4D97-AF65-F5344CB8AC3E}">
        <p14:creationId xmlns:p14="http://schemas.microsoft.com/office/powerpoint/2010/main" val="272266655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468594450"/>
              </p:ext>
            </p:extLst>
          </p:nvPr>
        </p:nvGraphicFramePr>
        <p:xfrm>
          <a:off x="692696" y="971600"/>
          <a:ext cx="5472608" cy="6768738"/>
        </p:xfrm>
        <a:graphic>
          <a:graphicData uri="http://schemas.openxmlformats.org/drawingml/2006/table">
            <a:tbl>
              <a:tblPr rtl="1">
                <a:tableStyleId>{5C22544A-7EE6-4342-B048-85BDC9FD1C3A}</a:tableStyleId>
              </a:tblPr>
              <a:tblGrid>
                <a:gridCol w="3458085"/>
                <a:gridCol w="1098831"/>
                <a:gridCol w="915692"/>
              </a:tblGrid>
              <a:tr h="297514">
                <a:tc>
                  <a:txBody>
                    <a:bodyPr/>
                    <a:lstStyle/>
                    <a:p>
                      <a:pPr algn="ctr" rtl="1" fontAlgn="b"/>
                      <a:r>
                        <a:rPr lang="fa-IR" sz="1400" b="1" i="0" u="none" strike="noStrike" dirty="0" smtClean="0">
                          <a:solidFill>
                            <a:srgbClr val="000000"/>
                          </a:solidFill>
                          <a:effectLst/>
                          <a:latin typeface="B Zar"/>
                          <a:cs typeface="B Mitra" pitchFamily="2" charset="-78"/>
                        </a:rPr>
                        <a:t>عنوان برنامه رادیویی</a:t>
                      </a:r>
                      <a:endParaRPr lang="fa-IR" sz="1400" b="1" i="0" u="none" strike="noStrike" dirty="0">
                        <a:solidFill>
                          <a:srgbClr val="000000"/>
                        </a:solidFill>
                        <a:effectLst/>
                        <a:latin typeface="B Zar"/>
                        <a:cs typeface="B Mitra" pitchFamily="2" charset="-78"/>
                      </a:endParaRPr>
                    </a:p>
                  </a:txBody>
                  <a:tcPr marL="7029" marR="7029" marT="7029" marB="0" anchor="ctr"/>
                </a:tc>
                <a:tc>
                  <a:txBody>
                    <a:bodyPr/>
                    <a:lstStyle/>
                    <a:p>
                      <a:pPr algn="ctr" rtl="1" fontAlgn="b"/>
                      <a:r>
                        <a:rPr lang="fa-IR" sz="1400" b="1" i="0" u="none" strike="noStrike" dirty="0" smtClean="0">
                          <a:solidFill>
                            <a:srgbClr val="000000"/>
                          </a:solidFill>
                          <a:effectLst/>
                          <a:latin typeface="B Zar"/>
                          <a:cs typeface="B Mitra" pitchFamily="2" charset="-78"/>
                        </a:rPr>
                        <a:t>سخنران</a:t>
                      </a:r>
                      <a:endParaRPr lang="fa-IR" sz="1400" b="1" i="0" u="none" strike="noStrike" dirty="0">
                        <a:solidFill>
                          <a:srgbClr val="000000"/>
                        </a:solidFill>
                        <a:effectLst/>
                        <a:latin typeface="B Zar"/>
                        <a:cs typeface="B Mitra" pitchFamily="2" charset="-78"/>
                      </a:endParaRPr>
                    </a:p>
                  </a:txBody>
                  <a:tcPr marL="7029" marR="7029" marT="7029" marB="0" anchor="ctr"/>
                </a:tc>
                <a:tc>
                  <a:txBody>
                    <a:bodyPr/>
                    <a:lstStyle/>
                    <a:p>
                      <a:pPr algn="ctr" rtl="1" fontAlgn="b"/>
                      <a:r>
                        <a:rPr lang="fa-IR" sz="1400" b="1" i="0" u="none" strike="noStrike" dirty="0" smtClean="0">
                          <a:solidFill>
                            <a:srgbClr val="000000"/>
                          </a:solidFill>
                          <a:effectLst/>
                          <a:latin typeface="B Nazanin"/>
                          <a:cs typeface="B Mitra" pitchFamily="2" charset="-78"/>
                        </a:rPr>
                        <a:t>تاریخ</a:t>
                      </a:r>
                      <a:endParaRPr lang="fa-IR" sz="1400" b="1" i="0" u="none" strike="noStrike" dirty="0">
                        <a:solidFill>
                          <a:srgbClr val="000000"/>
                        </a:solidFill>
                        <a:effectLst/>
                        <a:latin typeface="B Nazanin"/>
                        <a:cs typeface="B Mitra" pitchFamily="2" charset="-78"/>
                      </a:endParaRPr>
                    </a:p>
                  </a:txBody>
                  <a:tcPr marL="7029" marR="7029" marT="7029" marB="0" anchor="ctr"/>
                </a:tc>
              </a:tr>
              <a:tr h="297514">
                <a:tc>
                  <a:txBody>
                    <a:bodyPr/>
                    <a:lstStyle/>
                    <a:p>
                      <a:pPr algn="ctr" rtl="1" fontAlgn="b"/>
                      <a:r>
                        <a:rPr lang="fa-IR" sz="1400" u="none" strike="noStrike" dirty="0">
                          <a:effectLst/>
                          <a:cs typeface="B Mitra" pitchFamily="2" charset="-78"/>
                        </a:rPr>
                        <a:t>جلوگیری از آتش زدن مزارع پس از برداشت</a:t>
                      </a:r>
                      <a:endParaRPr lang="fa-IR" sz="1400" b="0" i="0" u="none" strike="noStrike" dirty="0">
                        <a:solidFill>
                          <a:srgbClr val="00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عبداله حسن زاده</a:t>
                      </a:r>
                      <a:endParaRPr lang="fa-IR" sz="1400" b="0" i="0" u="none" strike="noStrike">
                        <a:solidFill>
                          <a:srgbClr val="00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1404/04/08</a:t>
                      </a:r>
                      <a:endParaRPr lang="fa-IR" sz="1400" b="0" i="0" u="none" strike="noStrike">
                        <a:solidFill>
                          <a:srgbClr val="000000"/>
                        </a:solidFill>
                        <a:effectLst/>
                        <a:latin typeface="B Nazanin"/>
                        <a:cs typeface="B Mitra" pitchFamily="2" charset="-78"/>
                      </a:endParaRPr>
                    </a:p>
                  </a:txBody>
                  <a:tcPr marL="7029" marR="7029" marT="7029" marB="0" anchor="ctr"/>
                </a:tc>
              </a:tr>
              <a:tr h="297514">
                <a:tc>
                  <a:txBody>
                    <a:bodyPr/>
                    <a:lstStyle/>
                    <a:p>
                      <a:pPr algn="ctr" rtl="1" fontAlgn="b"/>
                      <a:r>
                        <a:rPr lang="fa-IR" sz="1400" u="none" strike="noStrike" dirty="0">
                          <a:effectLst/>
                          <a:cs typeface="B Mitra" pitchFamily="2" charset="-78"/>
                        </a:rPr>
                        <a:t>کنترل سس انگور</a:t>
                      </a:r>
                      <a:endParaRPr lang="fa-IR" sz="1400" b="0" i="0" u="none" strike="noStrike" dirty="0">
                        <a:solidFill>
                          <a:srgbClr val="00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سپیده حاتمی</a:t>
                      </a:r>
                      <a:endParaRPr lang="fa-IR" sz="1400" b="0" i="0" u="none" strike="noStrike">
                        <a:solidFill>
                          <a:srgbClr val="00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1404/04/17</a:t>
                      </a:r>
                      <a:endParaRPr lang="fa-IR" sz="1400" b="0" i="0" u="none" strike="noStrike">
                        <a:solidFill>
                          <a:srgbClr val="000000"/>
                        </a:solidFill>
                        <a:effectLst/>
                        <a:latin typeface="B Nazanin"/>
                        <a:cs typeface="B Mitra" pitchFamily="2" charset="-78"/>
                      </a:endParaRPr>
                    </a:p>
                  </a:txBody>
                  <a:tcPr marL="7029" marR="7029" marT="7029" marB="0" anchor="ctr"/>
                </a:tc>
              </a:tr>
              <a:tr h="297514">
                <a:tc>
                  <a:txBody>
                    <a:bodyPr/>
                    <a:lstStyle/>
                    <a:p>
                      <a:pPr algn="ctr" rtl="1" fontAlgn="b"/>
                      <a:r>
                        <a:rPr lang="fa-IR" sz="1400" u="none" strike="noStrike" dirty="0">
                          <a:effectLst/>
                          <a:cs typeface="B Mitra" pitchFamily="2" charset="-78"/>
                        </a:rPr>
                        <a:t>جلوگیری از آتش زدن مزارع</a:t>
                      </a:r>
                      <a:endParaRPr lang="fa-IR" sz="1400" b="0" i="0" u="none" strike="noStrike" dirty="0">
                        <a:solidFill>
                          <a:srgbClr val="00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محمد رضایی</a:t>
                      </a:r>
                      <a:endParaRPr lang="fa-IR" sz="1400" b="0" i="0" u="none" strike="noStrike">
                        <a:solidFill>
                          <a:srgbClr val="00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1404/04/29</a:t>
                      </a:r>
                      <a:endParaRPr lang="fa-IR" sz="1400" b="0" i="0" u="none" strike="noStrike">
                        <a:solidFill>
                          <a:srgbClr val="000000"/>
                        </a:solidFill>
                        <a:effectLst/>
                        <a:latin typeface="B Nazanin"/>
                        <a:cs typeface="B Mitra" pitchFamily="2" charset="-78"/>
                      </a:endParaRPr>
                    </a:p>
                  </a:txBody>
                  <a:tcPr marL="7029" marR="7029" marT="7029" marB="0" anchor="ctr"/>
                </a:tc>
              </a:tr>
              <a:tr h="297514">
                <a:tc>
                  <a:txBody>
                    <a:bodyPr/>
                    <a:lstStyle/>
                    <a:p>
                      <a:pPr algn="ctr" rtl="1" fontAlgn="b"/>
                      <a:r>
                        <a:rPr lang="fa-IR" sz="1400" u="none" strike="noStrike" dirty="0">
                          <a:effectLst/>
                          <a:cs typeface="B Mitra" pitchFamily="2" charset="-78"/>
                        </a:rPr>
                        <a:t>لزوم توجه به ارزش زنجیره غذایی گیاهان دارویی</a:t>
                      </a:r>
                      <a:endParaRPr lang="fa-IR" sz="1400" b="0" i="0" u="none" strike="noStrike" dirty="0">
                        <a:solidFill>
                          <a:srgbClr val="00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لورنس انویه </a:t>
                      </a:r>
                      <a:endParaRPr lang="fa-IR" sz="1400" b="0" i="0" u="none" strike="noStrike">
                        <a:solidFill>
                          <a:srgbClr val="00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1404/04/26</a:t>
                      </a:r>
                      <a:endParaRPr lang="fa-IR" sz="1400" b="0" i="0" u="none" strike="noStrike">
                        <a:solidFill>
                          <a:srgbClr val="000000"/>
                        </a:solidFill>
                        <a:effectLst/>
                        <a:latin typeface="B Nazanin"/>
                        <a:cs typeface="B Mitra" pitchFamily="2" charset="-78"/>
                      </a:endParaRPr>
                    </a:p>
                  </a:txBody>
                  <a:tcPr marL="7029" marR="7029" marT="7029" marB="0" anchor="ctr"/>
                </a:tc>
              </a:tr>
              <a:tr h="308140">
                <a:tc>
                  <a:txBody>
                    <a:bodyPr/>
                    <a:lstStyle/>
                    <a:p>
                      <a:pPr algn="ctr" rtl="1" fontAlgn="b"/>
                      <a:r>
                        <a:rPr lang="fa-IR" sz="1400" u="none" strike="noStrike" dirty="0">
                          <a:effectLst/>
                          <a:cs typeface="B Mitra" pitchFamily="2" charset="-78"/>
                        </a:rPr>
                        <a:t>مدیریت باغات سیب در زمان تشکیل گل‌دهی</a:t>
                      </a:r>
                      <a:endParaRPr lang="fa-IR" sz="1400" b="0" i="0" u="none" strike="noStrike" dirty="0">
                        <a:solidFill>
                          <a:srgbClr val="00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قاسم حسنی</a:t>
                      </a:r>
                      <a:endParaRPr lang="fa-IR" sz="1400" b="0" i="0" u="none" strike="noStrike">
                        <a:solidFill>
                          <a:srgbClr val="00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1404/04/24</a:t>
                      </a:r>
                      <a:endParaRPr lang="fa-IR" sz="1400" b="0" i="0" u="none" strike="noStrike">
                        <a:solidFill>
                          <a:srgbClr val="000000"/>
                        </a:solidFill>
                        <a:effectLst/>
                        <a:latin typeface="B Nazanin"/>
                        <a:cs typeface="B Mitra" pitchFamily="2" charset="-78"/>
                      </a:endParaRPr>
                    </a:p>
                  </a:txBody>
                  <a:tcPr marL="7029" marR="7029" marT="7029" marB="0" anchor="ctr"/>
                </a:tc>
              </a:tr>
              <a:tr h="297514">
                <a:tc>
                  <a:txBody>
                    <a:bodyPr/>
                    <a:lstStyle/>
                    <a:p>
                      <a:pPr algn="ctr" rtl="1" fontAlgn="b"/>
                      <a:r>
                        <a:rPr lang="fa-IR" sz="1400" u="none" strike="noStrike" dirty="0">
                          <a:effectLst/>
                          <a:cs typeface="B Mitra" pitchFamily="2" charset="-78"/>
                        </a:rPr>
                        <a:t>نکات فنی در کشت بادرشبو</a:t>
                      </a:r>
                      <a:endParaRPr lang="fa-IR" sz="1400" b="0" i="0" u="none" strike="noStrike" dirty="0">
                        <a:solidFill>
                          <a:srgbClr val="00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عبداله حسن زاده</a:t>
                      </a:r>
                      <a:endParaRPr lang="fa-IR" sz="1400" b="0" i="0" u="none" strike="noStrike">
                        <a:solidFill>
                          <a:srgbClr val="00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1404/04/23</a:t>
                      </a:r>
                      <a:endParaRPr lang="fa-IR" sz="1400" b="0" i="0" u="none" strike="noStrike">
                        <a:solidFill>
                          <a:srgbClr val="000000"/>
                        </a:solidFill>
                        <a:effectLst/>
                        <a:latin typeface="B Nazanin"/>
                        <a:cs typeface="B Mitra" pitchFamily="2" charset="-78"/>
                      </a:endParaRPr>
                    </a:p>
                  </a:txBody>
                  <a:tcPr marL="7029" marR="7029" marT="7029" marB="0" anchor="ctr"/>
                </a:tc>
              </a:tr>
              <a:tr h="297514">
                <a:tc>
                  <a:txBody>
                    <a:bodyPr/>
                    <a:lstStyle/>
                    <a:p>
                      <a:pPr algn="ctr" rtl="1" fontAlgn="b"/>
                      <a:r>
                        <a:rPr lang="fa-IR" sz="1400" u="none" strike="noStrike" dirty="0">
                          <a:effectLst/>
                          <a:cs typeface="B Mitra" pitchFamily="2" charset="-78"/>
                        </a:rPr>
                        <a:t>مدیریت سنک کلزا بعد از برداشت</a:t>
                      </a:r>
                      <a:endParaRPr lang="fa-IR" sz="1400" b="0" i="0" u="none" strike="noStrike" dirty="0">
                        <a:solidFill>
                          <a:srgbClr val="00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مریم فروزان</a:t>
                      </a:r>
                      <a:endParaRPr lang="fa-IR" sz="1400" b="0" i="0" u="none" strike="noStrike">
                        <a:solidFill>
                          <a:srgbClr val="00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1404/04/19</a:t>
                      </a:r>
                      <a:endParaRPr lang="fa-IR" sz="1400" b="0" i="0" u="none" strike="noStrike">
                        <a:solidFill>
                          <a:srgbClr val="000000"/>
                        </a:solidFill>
                        <a:effectLst/>
                        <a:latin typeface="B Nazanin"/>
                        <a:cs typeface="B Mitra" pitchFamily="2" charset="-78"/>
                      </a:endParaRPr>
                    </a:p>
                  </a:txBody>
                  <a:tcPr marL="7029" marR="7029" marT="7029" marB="0" anchor="ctr"/>
                </a:tc>
              </a:tr>
              <a:tr h="297514">
                <a:tc>
                  <a:txBody>
                    <a:bodyPr/>
                    <a:lstStyle/>
                    <a:p>
                      <a:pPr algn="ctr" rtl="1" fontAlgn="ctr"/>
                      <a:r>
                        <a:rPr lang="fa-IR" sz="1400" u="none" strike="noStrike" dirty="0">
                          <a:effectLst/>
                          <a:cs typeface="B Mitra" pitchFamily="2" charset="-78"/>
                        </a:rPr>
                        <a:t>مدیریت مصرف آب در بخش کشاورزی</a:t>
                      </a:r>
                      <a:endParaRPr lang="fa-IR" sz="1400" b="0" i="0" u="none" strike="noStrike" dirty="0">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امیر نورجو</a:t>
                      </a:r>
                      <a:endParaRPr lang="fa-IR" sz="1400" b="0" i="0" u="none" strike="noStrike">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1404/04/31</a:t>
                      </a:r>
                      <a:endParaRPr lang="fa-IR" sz="1400" b="0" i="0" u="none" strike="noStrike">
                        <a:solidFill>
                          <a:srgbClr val="FF0000"/>
                        </a:solidFill>
                        <a:effectLst/>
                        <a:latin typeface="B Nazanin"/>
                        <a:cs typeface="B Mitra" pitchFamily="2" charset="-78"/>
                      </a:endParaRPr>
                    </a:p>
                  </a:txBody>
                  <a:tcPr marL="7029" marR="7029" marT="7029" marB="0" anchor="ctr"/>
                </a:tc>
              </a:tr>
              <a:tr h="297514">
                <a:tc>
                  <a:txBody>
                    <a:bodyPr/>
                    <a:lstStyle/>
                    <a:p>
                      <a:pPr algn="ctr" rtl="1" fontAlgn="b"/>
                      <a:r>
                        <a:rPr lang="fa-IR" sz="1400" u="none" strike="noStrike" dirty="0">
                          <a:effectLst/>
                          <a:cs typeface="B Mitra" pitchFamily="2" charset="-78"/>
                        </a:rPr>
                        <a:t>جلوگیری از آتش زدن مزارع</a:t>
                      </a:r>
                      <a:endParaRPr lang="fa-IR" sz="1400" b="0" i="0" u="none" strike="noStrike" dirty="0">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علیرضا عیوضی</a:t>
                      </a:r>
                      <a:endParaRPr lang="fa-IR" sz="1400" b="0" i="0" u="none" strike="noStrike">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1404/05/06</a:t>
                      </a:r>
                      <a:endParaRPr lang="fa-IR" sz="1400" b="0" i="0" u="none" strike="noStrike">
                        <a:solidFill>
                          <a:srgbClr val="FF0000"/>
                        </a:solidFill>
                        <a:effectLst/>
                        <a:latin typeface="B Nazanin"/>
                        <a:cs typeface="B Mitra" pitchFamily="2" charset="-78"/>
                      </a:endParaRPr>
                    </a:p>
                  </a:txBody>
                  <a:tcPr marL="7029" marR="7029" marT="7029" marB="0" anchor="ctr"/>
                </a:tc>
              </a:tr>
              <a:tr h="382520">
                <a:tc>
                  <a:txBody>
                    <a:bodyPr/>
                    <a:lstStyle/>
                    <a:p>
                      <a:pPr algn="ctr" rtl="1" fontAlgn="b"/>
                      <a:r>
                        <a:rPr lang="fa-IR" sz="1400" u="none" strike="noStrike" dirty="0">
                          <a:effectLst/>
                          <a:cs typeface="B Mitra" pitchFamily="2" charset="-78"/>
                        </a:rPr>
                        <a:t>مدیریت مزرعه گندم</a:t>
                      </a:r>
                      <a:endParaRPr lang="fa-IR" sz="1400" b="0" i="0" u="none" strike="noStrike" dirty="0">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محمد رضایی</a:t>
                      </a:r>
                      <a:endParaRPr lang="fa-IR" sz="1400" b="0" i="0" u="none" strike="noStrike">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1404/02/16</a:t>
                      </a:r>
                      <a:endParaRPr lang="fa-IR" sz="1400" b="0" i="0" u="none" strike="noStrike">
                        <a:solidFill>
                          <a:srgbClr val="FF0000"/>
                        </a:solidFill>
                        <a:effectLst/>
                        <a:latin typeface="B Nazanin"/>
                        <a:cs typeface="B Mitra" pitchFamily="2" charset="-78"/>
                      </a:endParaRPr>
                    </a:p>
                  </a:txBody>
                  <a:tcPr marL="7029" marR="7029" marT="7029" marB="0" anchor="ctr"/>
                </a:tc>
              </a:tr>
              <a:tr h="297514">
                <a:tc>
                  <a:txBody>
                    <a:bodyPr/>
                    <a:lstStyle/>
                    <a:p>
                      <a:pPr algn="ctr" rtl="1" fontAlgn="b"/>
                      <a:r>
                        <a:rPr lang="fa-IR" sz="1400" u="none" strike="noStrike" dirty="0">
                          <a:effectLst/>
                          <a:cs typeface="B Mitra" pitchFamily="2" charset="-78"/>
                        </a:rPr>
                        <a:t>مدیریت مزرعه سیب زمینی</a:t>
                      </a:r>
                      <a:endParaRPr lang="fa-IR" sz="1400" b="0" i="1" u="none" strike="noStrike" dirty="0">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عبداله حسن زاده</a:t>
                      </a:r>
                      <a:endParaRPr lang="fa-IR" sz="1400" b="0" i="1" u="none" strike="noStrike">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1404/05/14</a:t>
                      </a:r>
                      <a:endParaRPr lang="fa-IR" sz="1400" b="0" i="1" u="none" strike="noStrike">
                        <a:solidFill>
                          <a:srgbClr val="FF0000"/>
                        </a:solidFill>
                        <a:effectLst/>
                        <a:latin typeface="B Nazanin"/>
                        <a:cs typeface="B Mitra" pitchFamily="2" charset="-78"/>
                      </a:endParaRPr>
                    </a:p>
                  </a:txBody>
                  <a:tcPr marL="7029" marR="7029" marT="7029" marB="0" anchor="ctr"/>
                </a:tc>
              </a:tr>
              <a:tr h="425312">
                <a:tc>
                  <a:txBody>
                    <a:bodyPr/>
                    <a:lstStyle/>
                    <a:p>
                      <a:pPr algn="ctr" rtl="1" fontAlgn="b"/>
                      <a:r>
                        <a:rPr lang="fa-IR" sz="1400" u="none" strike="noStrike" dirty="0">
                          <a:effectLst/>
                          <a:cs typeface="B Mitra" pitchFamily="2" charset="-78"/>
                        </a:rPr>
                        <a:t>بهترین زمان نمونه گیری برگ  از باغات و محصولات زراعی</a:t>
                      </a:r>
                      <a:endParaRPr lang="fa-IR" sz="1400" b="0" i="0" u="none" strike="noStrike" dirty="0">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سارا ملاعلی عباسیان</a:t>
                      </a:r>
                      <a:endParaRPr lang="fa-IR" sz="1400" b="0" i="0" u="none" strike="noStrike">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1404/05//13</a:t>
                      </a:r>
                      <a:endParaRPr lang="fa-IR" sz="1400" b="0" i="0" u="none" strike="noStrike">
                        <a:solidFill>
                          <a:srgbClr val="FF0000"/>
                        </a:solidFill>
                        <a:effectLst/>
                        <a:latin typeface="B Nazanin"/>
                        <a:cs typeface="B Mitra" pitchFamily="2" charset="-78"/>
                      </a:endParaRPr>
                    </a:p>
                  </a:txBody>
                  <a:tcPr marL="7029" marR="7029" marT="7029" marB="0" anchor="ctr"/>
                </a:tc>
              </a:tr>
              <a:tr h="297514">
                <a:tc>
                  <a:txBody>
                    <a:bodyPr/>
                    <a:lstStyle/>
                    <a:p>
                      <a:pPr algn="ctr" rtl="1" fontAlgn="b"/>
                      <a:r>
                        <a:rPr lang="fa-IR" sz="1400" u="none" strike="noStrike" dirty="0">
                          <a:effectLst/>
                          <a:cs typeface="B Mitra" pitchFamily="2" charset="-78"/>
                        </a:rPr>
                        <a:t>گندم دیم</a:t>
                      </a:r>
                      <a:endParaRPr lang="fa-IR" sz="1400" b="0" i="0" u="none" strike="noStrike" dirty="0">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غلامرضا خلیل زاده</a:t>
                      </a:r>
                      <a:endParaRPr lang="fa-IR" sz="1400" b="0" i="0" u="none" strike="noStrike">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1404/05/22</a:t>
                      </a:r>
                      <a:endParaRPr lang="fa-IR" sz="1400" b="0" i="0" u="none" strike="noStrike">
                        <a:solidFill>
                          <a:srgbClr val="FF0000"/>
                        </a:solidFill>
                        <a:effectLst/>
                        <a:latin typeface="B Nazanin"/>
                        <a:cs typeface="B Mitra" pitchFamily="2" charset="-78"/>
                      </a:endParaRPr>
                    </a:p>
                  </a:txBody>
                  <a:tcPr marL="7029" marR="7029" marT="7029" marB="0" anchor="ctr"/>
                </a:tc>
              </a:tr>
              <a:tr h="297514">
                <a:tc>
                  <a:txBody>
                    <a:bodyPr/>
                    <a:lstStyle/>
                    <a:p>
                      <a:pPr algn="ctr" rtl="1" fontAlgn="b"/>
                      <a:r>
                        <a:rPr lang="fa-IR" sz="1400" u="none" strike="noStrike" dirty="0">
                          <a:effectLst/>
                          <a:cs typeface="B Mitra" pitchFamily="2" charset="-78"/>
                        </a:rPr>
                        <a:t>روش کنترل جوندگان واحد پرورش طیور</a:t>
                      </a:r>
                      <a:endParaRPr lang="fa-IR" sz="1400" b="0" i="0" u="none" strike="noStrike" dirty="0">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علیرضا خلیل آریا</a:t>
                      </a:r>
                      <a:endParaRPr lang="fa-IR" sz="1400" b="0" i="0" u="none" strike="noStrike">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1404/05/20</a:t>
                      </a:r>
                      <a:endParaRPr lang="fa-IR" sz="1400" b="0" i="0" u="none" strike="noStrike">
                        <a:solidFill>
                          <a:srgbClr val="FF0000"/>
                        </a:solidFill>
                        <a:effectLst/>
                        <a:latin typeface="B Nazanin"/>
                        <a:cs typeface="B Mitra" pitchFamily="2" charset="-78"/>
                      </a:endParaRPr>
                    </a:p>
                  </a:txBody>
                  <a:tcPr marL="7029" marR="7029" marT="7029" marB="0" anchor="ctr"/>
                </a:tc>
              </a:tr>
              <a:tr h="297514">
                <a:tc>
                  <a:txBody>
                    <a:bodyPr/>
                    <a:lstStyle/>
                    <a:p>
                      <a:pPr algn="ctr" rtl="1" fontAlgn="b"/>
                      <a:r>
                        <a:rPr lang="fa-IR" sz="1400" u="none" strike="noStrike" dirty="0">
                          <a:effectLst/>
                          <a:cs typeface="B Mitra" pitchFamily="2" charset="-78"/>
                        </a:rPr>
                        <a:t>تولید محصول سالم در گلخانه</a:t>
                      </a:r>
                      <a:endParaRPr lang="fa-IR" sz="1400" b="0" i="0" u="none" strike="noStrike" dirty="0">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آزاده جراحی</a:t>
                      </a:r>
                      <a:endParaRPr lang="fa-IR" sz="1400" b="0" i="0" u="none" strike="noStrike">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1404/05/25</a:t>
                      </a:r>
                      <a:endParaRPr lang="fa-IR" sz="1400" b="0" i="0" u="none" strike="noStrike">
                        <a:solidFill>
                          <a:srgbClr val="FF0000"/>
                        </a:solidFill>
                        <a:effectLst/>
                        <a:latin typeface="B Nazanin"/>
                        <a:cs typeface="B Mitra" pitchFamily="2" charset="-78"/>
                      </a:endParaRPr>
                    </a:p>
                  </a:txBody>
                  <a:tcPr marL="7029" marR="7029" marT="7029" marB="0" anchor="ctr"/>
                </a:tc>
              </a:tr>
              <a:tr h="297514">
                <a:tc>
                  <a:txBody>
                    <a:bodyPr/>
                    <a:lstStyle/>
                    <a:p>
                      <a:pPr algn="ctr" rtl="1" fontAlgn="b"/>
                      <a:r>
                        <a:rPr lang="fa-IR" sz="1400" u="none" strike="noStrike" dirty="0">
                          <a:effectLst/>
                          <a:cs typeface="B Mitra" pitchFamily="2" charset="-78"/>
                        </a:rPr>
                        <a:t>کشاورزی اقلیم هوشمند</a:t>
                      </a:r>
                      <a:endParaRPr lang="fa-IR" sz="1400" b="0" i="0" u="none" strike="noStrike" dirty="0">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آناهیتا جباری</a:t>
                      </a:r>
                      <a:endParaRPr lang="fa-IR" sz="1400" b="0" i="0" u="none" strike="noStrike">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1404/05/27</a:t>
                      </a:r>
                      <a:endParaRPr lang="fa-IR" sz="1400" b="0" i="0" u="none" strike="noStrike">
                        <a:solidFill>
                          <a:srgbClr val="FF0000"/>
                        </a:solidFill>
                        <a:effectLst/>
                        <a:latin typeface="B Nazanin"/>
                        <a:cs typeface="B Mitra" pitchFamily="2" charset="-78"/>
                      </a:endParaRPr>
                    </a:p>
                  </a:txBody>
                  <a:tcPr marL="7029" marR="7029" marT="7029" marB="0" anchor="ctr"/>
                </a:tc>
              </a:tr>
              <a:tr h="297514">
                <a:tc>
                  <a:txBody>
                    <a:bodyPr/>
                    <a:lstStyle/>
                    <a:p>
                      <a:pPr algn="ctr" rtl="1" fontAlgn="b"/>
                      <a:r>
                        <a:rPr lang="fa-IR" sz="1400" u="none" strike="noStrike" dirty="0">
                          <a:effectLst/>
                          <a:cs typeface="B Mitra" pitchFamily="2" charset="-78"/>
                        </a:rPr>
                        <a:t>پوسیدگی رایزوپسی طبق آفتابگردان</a:t>
                      </a:r>
                      <a:endParaRPr lang="fa-IR" sz="1400" b="0" i="0" u="none" strike="noStrike" dirty="0">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dirty="0">
                          <a:effectLst/>
                          <a:cs typeface="B Mitra" pitchFamily="2" charset="-78"/>
                        </a:rPr>
                        <a:t>سیامک حنیفه</a:t>
                      </a:r>
                      <a:endParaRPr lang="fa-IR" sz="1400" b="0" i="0" u="none" strike="noStrike" dirty="0">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1404/05/28</a:t>
                      </a:r>
                      <a:endParaRPr lang="fa-IR" sz="1400" b="0" i="0" u="none" strike="noStrike">
                        <a:solidFill>
                          <a:srgbClr val="FF0000"/>
                        </a:solidFill>
                        <a:effectLst/>
                        <a:latin typeface="B Nazanin"/>
                        <a:cs typeface="B Mitra" pitchFamily="2" charset="-78"/>
                      </a:endParaRPr>
                    </a:p>
                  </a:txBody>
                  <a:tcPr marL="7029" marR="7029" marT="7029" marB="0" anchor="ctr"/>
                </a:tc>
              </a:tr>
              <a:tr h="297514">
                <a:tc>
                  <a:txBody>
                    <a:bodyPr/>
                    <a:lstStyle/>
                    <a:p>
                      <a:pPr algn="ctr" rtl="1" fontAlgn="b"/>
                      <a:r>
                        <a:rPr lang="fa-IR" sz="1400" u="none" strike="noStrike">
                          <a:effectLst/>
                          <a:cs typeface="B Mitra" pitchFamily="2" charset="-78"/>
                        </a:rPr>
                        <a:t>دست اوردهای مرکز تحقیقات در هفته دولت</a:t>
                      </a:r>
                      <a:endParaRPr lang="fa-IR" sz="1400" b="0" i="0" u="none" strike="noStrike">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dirty="0">
                          <a:effectLst/>
                          <a:cs typeface="B Mitra" pitchFamily="2" charset="-78"/>
                        </a:rPr>
                        <a:t>اسماعیل علیزاده</a:t>
                      </a:r>
                      <a:endParaRPr lang="fa-IR" sz="1400" b="0" i="0" u="none" strike="noStrike" dirty="0">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1404/06/03</a:t>
                      </a:r>
                      <a:endParaRPr lang="fa-IR" sz="1400" b="0" i="0" u="none" strike="noStrike">
                        <a:solidFill>
                          <a:srgbClr val="FF0000"/>
                        </a:solidFill>
                        <a:effectLst/>
                        <a:latin typeface="B Nazanin"/>
                        <a:cs typeface="B Mitra" pitchFamily="2" charset="-78"/>
                      </a:endParaRPr>
                    </a:p>
                  </a:txBody>
                  <a:tcPr marL="7029" marR="7029" marT="7029" marB="0" anchor="ctr"/>
                </a:tc>
              </a:tr>
              <a:tr h="297514">
                <a:tc>
                  <a:txBody>
                    <a:bodyPr/>
                    <a:lstStyle/>
                    <a:p>
                      <a:pPr algn="ctr" rtl="1" fontAlgn="b"/>
                      <a:r>
                        <a:rPr lang="fa-IR" sz="1400" u="none" strike="noStrike">
                          <a:effectLst/>
                          <a:cs typeface="B Mitra" pitchFamily="2" charset="-78"/>
                        </a:rPr>
                        <a:t>بذور گواهی شده</a:t>
                      </a:r>
                      <a:endParaRPr lang="fa-IR" sz="1400" b="0" i="0" u="none" strike="noStrike">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dirty="0">
                          <a:effectLst/>
                          <a:cs typeface="B Mitra" pitchFamily="2" charset="-78"/>
                        </a:rPr>
                        <a:t>هوشنگ پاشاپور</a:t>
                      </a:r>
                      <a:endParaRPr lang="fa-IR" sz="1400" b="0" i="0" u="none" strike="noStrike" dirty="0">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a:effectLst/>
                          <a:cs typeface="B Mitra" pitchFamily="2" charset="-78"/>
                        </a:rPr>
                        <a:t>1404/06/17</a:t>
                      </a:r>
                      <a:endParaRPr lang="fa-IR" sz="1400" b="0" i="0" u="none" strike="noStrike">
                        <a:solidFill>
                          <a:srgbClr val="FF0000"/>
                        </a:solidFill>
                        <a:effectLst/>
                        <a:latin typeface="B Nazanin"/>
                        <a:cs typeface="B Mitra" pitchFamily="2" charset="-78"/>
                      </a:endParaRPr>
                    </a:p>
                  </a:txBody>
                  <a:tcPr marL="7029" marR="7029" marT="7029" marB="0" anchor="ctr"/>
                </a:tc>
              </a:tr>
              <a:tr h="297514">
                <a:tc>
                  <a:txBody>
                    <a:bodyPr/>
                    <a:lstStyle/>
                    <a:p>
                      <a:pPr algn="ctr" rtl="1" fontAlgn="b"/>
                      <a:r>
                        <a:rPr lang="fa-IR" sz="1400" u="none" strike="noStrike">
                          <a:effectLst/>
                          <a:cs typeface="B Mitra" pitchFamily="2" charset="-78"/>
                        </a:rPr>
                        <a:t>زراعت زعفران</a:t>
                      </a:r>
                      <a:endParaRPr lang="fa-IR" sz="1400" b="0" i="0" u="none" strike="noStrike">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dirty="0">
                          <a:effectLst/>
                          <a:cs typeface="B Mitra" pitchFamily="2" charset="-78"/>
                        </a:rPr>
                        <a:t>عبداله حسن زاده</a:t>
                      </a:r>
                      <a:endParaRPr lang="fa-IR" sz="1400" b="0" i="0" u="none" strike="noStrike" dirty="0">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dirty="0">
                          <a:effectLst/>
                          <a:cs typeface="B Mitra" pitchFamily="2" charset="-78"/>
                        </a:rPr>
                        <a:t>1404/06/18</a:t>
                      </a:r>
                      <a:endParaRPr lang="fa-IR" sz="1400" b="0" i="0" u="none" strike="noStrike" dirty="0">
                        <a:solidFill>
                          <a:srgbClr val="FF0000"/>
                        </a:solidFill>
                        <a:effectLst/>
                        <a:latin typeface="B Nazanin"/>
                        <a:cs typeface="B Mitra" pitchFamily="2" charset="-78"/>
                      </a:endParaRPr>
                    </a:p>
                  </a:txBody>
                  <a:tcPr marL="7029" marR="7029" marT="7029" marB="0" anchor="ctr"/>
                </a:tc>
              </a:tr>
              <a:tr h="297514">
                <a:tc>
                  <a:txBody>
                    <a:bodyPr/>
                    <a:lstStyle/>
                    <a:p>
                      <a:pPr algn="ctr" rtl="1" fontAlgn="b"/>
                      <a:r>
                        <a:rPr lang="fa-IR" sz="1400" u="none" strike="noStrike" dirty="0">
                          <a:effectLst/>
                          <a:cs typeface="B Mitra" pitchFamily="2" charset="-78"/>
                        </a:rPr>
                        <a:t>مدیریت باغات  سیب پس از برداشت</a:t>
                      </a:r>
                      <a:endParaRPr lang="fa-IR" sz="1400" b="0" i="0" u="none" strike="noStrike" dirty="0">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dirty="0">
                          <a:effectLst/>
                          <a:cs typeface="B Mitra" pitchFamily="2" charset="-78"/>
                        </a:rPr>
                        <a:t>قاسم حسنی</a:t>
                      </a:r>
                      <a:endParaRPr lang="fa-IR" sz="1400" b="0" i="0" u="none" strike="noStrike" dirty="0">
                        <a:solidFill>
                          <a:srgbClr val="FF0000"/>
                        </a:solidFill>
                        <a:effectLst/>
                        <a:latin typeface="B Zar"/>
                        <a:cs typeface="B Mitra" pitchFamily="2" charset="-78"/>
                      </a:endParaRPr>
                    </a:p>
                  </a:txBody>
                  <a:tcPr marL="7029" marR="7029" marT="7029" marB="0" anchor="ctr"/>
                </a:tc>
                <a:tc>
                  <a:txBody>
                    <a:bodyPr/>
                    <a:lstStyle/>
                    <a:p>
                      <a:pPr algn="ctr" rtl="1" fontAlgn="b"/>
                      <a:r>
                        <a:rPr lang="fa-IR" sz="1400" u="none" strike="noStrike" dirty="0">
                          <a:effectLst/>
                          <a:cs typeface="B Mitra" pitchFamily="2" charset="-78"/>
                        </a:rPr>
                        <a:t>1404/06/31</a:t>
                      </a:r>
                      <a:endParaRPr lang="fa-IR" sz="1400" b="0" i="0" u="none" strike="noStrike" dirty="0">
                        <a:solidFill>
                          <a:srgbClr val="FF0000"/>
                        </a:solidFill>
                        <a:effectLst/>
                        <a:latin typeface="B Nazanin"/>
                        <a:cs typeface="B Mitra" pitchFamily="2" charset="-78"/>
                      </a:endParaRPr>
                    </a:p>
                  </a:txBody>
                  <a:tcPr marL="7029" marR="7029" marT="7029" marB="0" anchor="ctr"/>
                </a:tc>
              </a:tr>
            </a:tbl>
          </a:graphicData>
        </a:graphic>
      </p:graphicFrame>
      <p:sp>
        <p:nvSpPr>
          <p:cNvPr id="4" name="TextBox 3"/>
          <p:cNvSpPr txBox="1"/>
          <p:nvPr/>
        </p:nvSpPr>
        <p:spPr>
          <a:xfrm>
            <a:off x="1340768" y="458252"/>
            <a:ext cx="4248472" cy="369332"/>
          </a:xfrm>
          <a:prstGeom prst="rect">
            <a:avLst/>
          </a:prstGeom>
          <a:noFill/>
        </p:spPr>
        <p:txBody>
          <a:bodyPr wrap="square" rtlCol="1">
            <a:spAutoFit/>
          </a:bodyPr>
          <a:lstStyle/>
          <a:p>
            <a:pPr algn="ctr"/>
            <a:r>
              <a:rPr lang="fa-IR" b="1" dirty="0" smtClean="0">
                <a:solidFill>
                  <a:schemeClr val="accent4">
                    <a:lumMod val="50000"/>
                  </a:schemeClr>
                </a:solidFill>
                <a:cs typeface="B Mitra" pitchFamily="2" charset="-78"/>
              </a:rPr>
              <a:t>برنامه های رادیویی کندیمیز در تابستان 1404</a:t>
            </a:r>
            <a:endParaRPr lang="fa-IR" b="1" dirty="0">
              <a:solidFill>
                <a:schemeClr val="accent4">
                  <a:lumMod val="50000"/>
                </a:schemeClr>
              </a:solidFill>
              <a:cs typeface="B Mitra" pitchFamily="2" charset="-78"/>
            </a:endParaRPr>
          </a:p>
        </p:txBody>
      </p:sp>
    </p:spTree>
    <p:extLst>
      <p:ext uri="{BB962C8B-B14F-4D97-AF65-F5344CB8AC3E}">
        <p14:creationId xmlns:p14="http://schemas.microsoft.com/office/powerpoint/2010/main" val="324076887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0865" y="965301"/>
            <a:ext cx="1368152" cy="1740790"/>
          </a:xfrm>
          <a:prstGeom prst="rect">
            <a:avLst/>
          </a:prstGeom>
        </p:spPr>
      </p:pic>
      <p:pic>
        <p:nvPicPr>
          <p:cNvPr id="5" name="Picture 4"/>
          <p:cNvPicPr>
            <a:picLocks noChangeAspect="1"/>
          </p:cNvPicPr>
          <p:nvPr/>
        </p:nvPicPr>
        <p:blipFill>
          <a:blip r:embed="rId3"/>
          <a:stretch>
            <a:fillRect/>
          </a:stretch>
        </p:blipFill>
        <p:spPr>
          <a:xfrm>
            <a:off x="1985162" y="965301"/>
            <a:ext cx="1374147" cy="1748417"/>
          </a:xfrm>
          <a:prstGeom prst="rect">
            <a:avLst/>
          </a:prstGeom>
        </p:spPr>
      </p:pic>
      <p:pic>
        <p:nvPicPr>
          <p:cNvPr id="6" name="Picture 5"/>
          <p:cNvPicPr>
            <a:picLocks noChangeAspect="1"/>
          </p:cNvPicPr>
          <p:nvPr/>
        </p:nvPicPr>
        <p:blipFill>
          <a:blip r:embed="rId4"/>
          <a:stretch>
            <a:fillRect/>
          </a:stretch>
        </p:blipFill>
        <p:spPr>
          <a:xfrm>
            <a:off x="3625245" y="974405"/>
            <a:ext cx="1290017" cy="1731686"/>
          </a:xfrm>
          <a:prstGeom prst="rect">
            <a:avLst/>
          </a:prstGeom>
        </p:spPr>
      </p:pic>
      <p:pic>
        <p:nvPicPr>
          <p:cNvPr id="7" name="Picture 6"/>
          <p:cNvPicPr>
            <a:picLocks noChangeAspect="1"/>
          </p:cNvPicPr>
          <p:nvPr/>
        </p:nvPicPr>
        <p:blipFill>
          <a:blip r:embed="rId5"/>
          <a:stretch>
            <a:fillRect/>
          </a:stretch>
        </p:blipFill>
        <p:spPr>
          <a:xfrm>
            <a:off x="5172945" y="965302"/>
            <a:ext cx="1352399" cy="1740790"/>
          </a:xfrm>
          <a:prstGeom prst="rect">
            <a:avLst/>
          </a:prstGeom>
        </p:spPr>
      </p:pic>
      <p:pic>
        <p:nvPicPr>
          <p:cNvPr id="8" name="Picture 7"/>
          <p:cNvPicPr>
            <a:picLocks noChangeAspect="1"/>
          </p:cNvPicPr>
          <p:nvPr/>
        </p:nvPicPr>
        <p:blipFill>
          <a:blip r:embed="rId6"/>
          <a:stretch>
            <a:fillRect/>
          </a:stretch>
        </p:blipFill>
        <p:spPr>
          <a:xfrm>
            <a:off x="330865" y="2813079"/>
            <a:ext cx="1368152" cy="1830929"/>
          </a:xfrm>
          <a:prstGeom prst="rect">
            <a:avLst/>
          </a:prstGeom>
        </p:spPr>
      </p:pic>
      <p:pic>
        <p:nvPicPr>
          <p:cNvPr id="9" name="Picture 8"/>
          <p:cNvPicPr>
            <a:picLocks noChangeAspect="1"/>
          </p:cNvPicPr>
          <p:nvPr/>
        </p:nvPicPr>
        <p:blipFill>
          <a:blip r:embed="rId7"/>
          <a:stretch>
            <a:fillRect/>
          </a:stretch>
        </p:blipFill>
        <p:spPr>
          <a:xfrm>
            <a:off x="1985163" y="2833246"/>
            <a:ext cx="1421380" cy="1810762"/>
          </a:xfrm>
          <a:prstGeom prst="rect">
            <a:avLst/>
          </a:prstGeom>
        </p:spPr>
      </p:pic>
      <p:pic>
        <p:nvPicPr>
          <p:cNvPr id="10" name="Picture 9"/>
          <p:cNvPicPr>
            <a:picLocks noChangeAspect="1"/>
          </p:cNvPicPr>
          <p:nvPr/>
        </p:nvPicPr>
        <p:blipFill>
          <a:blip r:embed="rId8"/>
          <a:stretch>
            <a:fillRect/>
          </a:stretch>
        </p:blipFill>
        <p:spPr>
          <a:xfrm>
            <a:off x="330865" y="4932040"/>
            <a:ext cx="1425828" cy="2088233"/>
          </a:xfrm>
          <a:prstGeom prst="rect">
            <a:avLst/>
          </a:prstGeom>
        </p:spPr>
      </p:pic>
      <p:pic>
        <p:nvPicPr>
          <p:cNvPr id="11" name="Picture 10"/>
          <p:cNvPicPr>
            <a:picLocks noChangeAspect="1"/>
          </p:cNvPicPr>
          <p:nvPr/>
        </p:nvPicPr>
        <p:blipFill>
          <a:blip r:embed="rId9"/>
          <a:stretch>
            <a:fillRect/>
          </a:stretch>
        </p:blipFill>
        <p:spPr>
          <a:xfrm>
            <a:off x="3587776" y="4932040"/>
            <a:ext cx="1425398" cy="2088233"/>
          </a:xfrm>
          <a:prstGeom prst="rect">
            <a:avLst/>
          </a:prstGeom>
        </p:spPr>
      </p:pic>
      <p:pic>
        <p:nvPicPr>
          <p:cNvPr id="12" name="Picture 11"/>
          <p:cNvPicPr>
            <a:picLocks noChangeAspect="1"/>
          </p:cNvPicPr>
          <p:nvPr/>
        </p:nvPicPr>
        <p:blipFill>
          <a:blip r:embed="rId10"/>
          <a:stretch>
            <a:fillRect/>
          </a:stretch>
        </p:blipFill>
        <p:spPr>
          <a:xfrm>
            <a:off x="3625245" y="2833246"/>
            <a:ext cx="1282836" cy="1810762"/>
          </a:xfrm>
          <a:prstGeom prst="rect">
            <a:avLst/>
          </a:prstGeom>
        </p:spPr>
      </p:pic>
      <p:pic>
        <p:nvPicPr>
          <p:cNvPr id="13" name="Picture 12"/>
          <p:cNvPicPr>
            <a:picLocks noChangeAspect="1"/>
          </p:cNvPicPr>
          <p:nvPr/>
        </p:nvPicPr>
        <p:blipFill>
          <a:blip r:embed="rId11"/>
          <a:stretch>
            <a:fillRect/>
          </a:stretch>
        </p:blipFill>
        <p:spPr>
          <a:xfrm>
            <a:off x="1985161" y="4932040"/>
            <a:ext cx="1374147" cy="2088233"/>
          </a:xfrm>
          <a:prstGeom prst="rect">
            <a:avLst/>
          </a:prstGeom>
        </p:spPr>
      </p:pic>
      <p:pic>
        <p:nvPicPr>
          <p:cNvPr id="14" name="Picture 13"/>
          <p:cNvPicPr>
            <a:picLocks noChangeAspect="1"/>
          </p:cNvPicPr>
          <p:nvPr/>
        </p:nvPicPr>
        <p:blipFill>
          <a:blip r:embed="rId12"/>
          <a:stretch>
            <a:fillRect/>
          </a:stretch>
        </p:blipFill>
        <p:spPr>
          <a:xfrm>
            <a:off x="5172944" y="2813079"/>
            <a:ext cx="1352399" cy="1830929"/>
          </a:xfrm>
          <a:prstGeom prst="rect">
            <a:avLst/>
          </a:prstGeom>
        </p:spPr>
      </p:pic>
      <p:pic>
        <p:nvPicPr>
          <p:cNvPr id="15" name="Picture 14"/>
          <p:cNvPicPr>
            <a:picLocks noChangeAspect="1"/>
          </p:cNvPicPr>
          <p:nvPr/>
        </p:nvPicPr>
        <p:blipFill>
          <a:blip r:embed="rId13"/>
          <a:stretch>
            <a:fillRect/>
          </a:stretch>
        </p:blipFill>
        <p:spPr>
          <a:xfrm>
            <a:off x="5172943" y="4912130"/>
            <a:ext cx="1352399" cy="2088233"/>
          </a:xfrm>
          <a:prstGeom prst="rect">
            <a:avLst/>
          </a:prstGeom>
        </p:spPr>
      </p:pic>
      <p:pic>
        <p:nvPicPr>
          <p:cNvPr id="16" name="Picture 15"/>
          <p:cNvPicPr>
            <a:picLocks noChangeAspect="1"/>
          </p:cNvPicPr>
          <p:nvPr/>
        </p:nvPicPr>
        <p:blipFill>
          <a:blip r:embed="rId14"/>
          <a:stretch>
            <a:fillRect/>
          </a:stretch>
        </p:blipFill>
        <p:spPr>
          <a:xfrm>
            <a:off x="361328" y="7118174"/>
            <a:ext cx="1395365" cy="1918322"/>
          </a:xfrm>
          <a:prstGeom prst="rect">
            <a:avLst/>
          </a:prstGeom>
        </p:spPr>
      </p:pic>
      <p:pic>
        <p:nvPicPr>
          <p:cNvPr id="17" name="Picture 16"/>
          <p:cNvPicPr>
            <a:picLocks noChangeAspect="1"/>
          </p:cNvPicPr>
          <p:nvPr/>
        </p:nvPicPr>
        <p:blipFill>
          <a:blip r:embed="rId15"/>
          <a:stretch>
            <a:fillRect/>
          </a:stretch>
        </p:blipFill>
        <p:spPr>
          <a:xfrm>
            <a:off x="1932424" y="7118175"/>
            <a:ext cx="1509180" cy="1918321"/>
          </a:xfrm>
          <a:prstGeom prst="rect">
            <a:avLst/>
          </a:prstGeom>
        </p:spPr>
      </p:pic>
      <p:pic>
        <p:nvPicPr>
          <p:cNvPr id="18" name="Picture 17"/>
          <p:cNvPicPr>
            <a:picLocks noChangeAspect="1"/>
          </p:cNvPicPr>
          <p:nvPr/>
        </p:nvPicPr>
        <p:blipFill>
          <a:blip r:embed="rId16"/>
          <a:stretch>
            <a:fillRect/>
          </a:stretch>
        </p:blipFill>
        <p:spPr>
          <a:xfrm>
            <a:off x="3587777" y="7118174"/>
            <a:ext cx="1425398" cy="1914274"/>
          </a:xfrm>
          <a:prstGeom prst="rect">
            <a:avLst/>
          </a:prstGeom>
        </p:spPr>
      </p:pic>
      <p:pic>
        <p:nvPicPr>
          <p:cNvPr id="19" name="Picture 18"/>
          <p:cNvPicPr>
            <a:picLocks noChangeAspect="1"/>
          </p:cNvPicPr>
          <p:nvPr/>
        </p:nvPicPr>
        <p:blipFill>
          <a:blip r:embed="rId17"/>
          <a:stretch>
            <a:fillRect/>
          </a:stretch>
        </p:blipFill>
        <p:spPr>
          <a:xfrm>
            <a:off x="5159349" y="7118174"/>
            <a:ext cx="1365994" cy="1914274"/>
          </a:xfrm>
          <a:prstGeom prst="rect">
            <a:avLst/>
          </a:prstGeom>
        </p:spPr>
      </p:pic>
    </p:spTree>
    <p:extLst>
      <p:ext uri="{BB962C8B-B14F-4D97-AF65-F5344CB8AC3E}">
        <p14:creationId xmlns:p14="http://schemas.microsoft.com/office/powerpoint/2010/main" val="3429196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04664" y="539552"/>
            <a:ext cx="5976663" cy="7776864"/>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fa-IR" sz="1400" b="1" dirty="0" smtClean="0">
                <a:solidFill>
                  <a:schemeClr val="bg1"/>
                </a:solidFill>
                <a:cs typeface="B Zar" panose="00000400000000000000" pitchFamily="2" charset="-78"/>
              </a:rPr>
              <a:t>- اولین </a:t>
            </a:r>
            <a:r>
              <a:rPr lang="fa-IR" sz="1400" b="1" dirty="0">
                <a:solidFill>
                  <a:schemeClr val="bg1"/>
                </a:solidFill>
                <a:cs typeface="B Zar" panose="00000400000000000000" pitchFamily="2" charset="-78"/>
              </a:rPr>
              <a:t>جلسه کمیته تخصصی باغبانی 1404</a:t>
            </a:r>
          </a:p>
          <a:p>
            <a:pPr>
              <a:lnSpc>
                <a:spcPct val="150000"/>
              </a:lnSpc>
            </a:pPr>
            <a:r>
              <a:rPr lang="fa-IR" sz="1400" b="1" dirty="0">
                <a:solidFill>
                  <a:schemeClr val="bg1"/>
                </a:solidFill>
                <a:cs typeface="B Zar" panose="00000400000000000000" pitchFamily="2" charset="-78"/>
              </a:rPr>
              <a:t>-برگزاری کارگاه ترویجی الگوی کشت در شهرستان خوی با حضور کارگروه نظارتی مرکز تحقیقات کشاورزی و‌منابع طبیعی آذربایجان غربی</a:t>
            </a:r>
          </a:p>
          <a:p>
            <a:pPr>
              <a:lnSpc>
                <a:spcPct val="150000"/>
              </a:lnSpc>
            </a:pPr>
            <a:r>
              <a:rPr lang="fa-IR" sz="1400" b="1" dirty="0">
                <a:solidFill>
                  <a:schemeClr val="bg1"/>
                </a:solidFill>
                <a:cs typeface="B Zar" panose="00000400000000000000" pitchFamily="2" charset="-78"/>
              </a:rPr>
              <a:t>-بازدید تخصصی جهت بررسی علل خشکیدگی درختان قدیمی چنار خیابان دانشکده ارومیه </a:t>
            </a:r>
          </a:p>
          <a:p>
            <a:pPr>
              <a:lnSpc>
                <a:spcPct val="150000"/>
              </a:lnSpc>
            </a:pPr>
            <a:r>
              <a:rPr lang="fa-IR" sz="1400" b="1" dirty="0">
                <a:solidFill>
                  <a:schemeClr val="bg1"/>
                </a:solidFill>
                <a:cs typeface="B Zar" panose="00000400000000000000" pitchFamily="2" charset="-78"/>
              </a:rPr>
              <a:t>-برگزاری برنامه طرح یاوران تولید با موضوع مدیریت و آبیاری مزارع کلزا در پلدشت</a:t>
            </a:r>
          </a:p>
          <a:p>
            <a:pPr>
              <a:lnSpc>
                <a:spcPct val="150000"/>
              </a:lnSpc>
            </a:pPr>
            <a:r>
              <a:rPr lang="fa-IR" sz="1400" b="1" dirty="0">
                <a:solidFill>
                  <a:schemeClr val="bg1"/>
                </a:solidFill>
                <a:cs typeface="B Zar" panose="00000400000000000000" pitchFamily="2" charset="-78"/>
              </a:rPr>
              <a:t>- دوره آموزشی شیر و فرآورده‌های لبنی برای سربازان قرارگاه حمزه سیدالشهدا برگزار شد</a:t>
            </a:r>
          </a:p>
          <a:p>
            <a:pPr>
              <a:lnSpc>
                <a:spcPct val="150000"/>
              </a:lnSpc>
            </a:pPr>
            <a:r>
              <a:rPr lang="fa-IR" sz="1400" b="1" dirty="0">
                <a:solidFill>
                  <a:schemeClr val="bg1"/>
                </a:solidFill>
                <a:cs typeface="B Zar" panose="00000400000000000000" pitchFamily="2" charset="-78"/>
              </a:rPr>
              <a:t>- گردهمایی ساماندهی تولید نهال‌های رویشی در میاندوآب برگزار شد</a:t>
            </a:r>
          </a:p>
          <a:p>
            <a:pPr>
              <a:lnSpc>
                <a:spcPct val="150000"/>
              </a:lnSpc>
            </a:pPr>
            <a:r>
              <a:rPr lang="fa-IR" sz="1400" b="1" dirty="0">
                <a:solidFill>
                  <a:schemeClr val="bg1"/>
                </a:solidFill>
                <a:cs typeface="B Zar" panose="00000400000000000000" pitchFamily="2" charset="-78"/>
              </a:rPr>
              <a:t>- کارگاه آموزشی – مهارتی تراکتور و ماشین‌های کشاورزی در ستاد فرماندهی نیروی انتظامی آذربایجان غربی</a:t>
            </a:r>
          </a:p>
          <a:p>
            <a:pPr>
              <a:lnSpc>
                <a:spcPct val="150000"/>
              </a:lnSpc>
            </a:pPr>
            <a:r>
              <a:rPr lang="fa-IR" sz="1400" b="1" dirty="0">
                <a:solidFill>
                  <a:schemeClr val="bg1"/>
                </a:solidFill>
                <a:cs typeface="B Zar" panose="00000400000000000000" pitchFamily="2" charset="-78"/>
              </a:rPr>
              <a:t>-برگزاری  کمیته تخصصی منابع طبیعی و آبخیزداری در مرکز تحقیقات کشاورزی و‌منابع طبیعی آذربایجان غربی </a:t>
            </a:r>
          </a:p>
          <a:p>
            <a:pPr>
              <a:lnSpc>
                <a:spcPct val="150000"/>
              </a:lnSpc>
            </a:pPr>
            <a:r>
              <a:rPr lang="fa-IR" sz="1400" b="1" dirty="0">
                <a:solidFill>
                  <a:schemeClr val="bg1"/>
                </a:solidFill>
                <a:cs typeface="B Zar" panose="00000400000000000000" pitchFamily="2" charset="-78"/>
              </a:rPr>
              <a:t>- بازدید معاون موسسه تحقیقات اصلاح و تهیه بذر چغندرقند از ایستگاه خوی</a:t>
            </a:r>
          </a:p>
          <a:p>
            <a:pPr>
              <a:lnSpc>
                <a:spcPct val="150000"/>
              </a:lnSpc>
            </a:pPr>
            <a:r>
              <a:rPr lang="fa-IR" sz="1400" b="1" dirty="0">
                <a:solidFill>
                  <a:schemeClr val="bg1"/>
                </a:solidFill>
                <a:cs typeface="B Zar" panose="00000400000000000000" pitchFamily="2" charset="-78"/>
              </a:rPr>
              <a:t>-کارگاه آموزشی آبخیزداری در پلدشت به همت محققین مرکز تحقیقات کشاورزی و‌منابع طبیعی آذربایجان غربی برگزار شد</a:t>
            </a:r>
          </a:p>
          <a:p>
            <a:pPr>
              <a:lnSpc>
                <a:spcPct val="150000"/>
              </a:lnSpc>
            </a:pPr>
            <a:r>
              <a:rPr lang="fa-IR" sz="1400" b="1" dirty="0">
                <a:solidFill>
                  <a:schemeClr val="bg1"/>
                </a:solidFill>
                <a:cs typeface="B Zar" panose="00000400000000000000" pitchFamily="2" charset="-78"/>
              </a:rPr>
              <a:t>-ازدید رئیس بخش تحقیقات فنی و مهندسی مرکز تحقیقات  و آموزش کشاورزی و منابع طبیعی آذربایجان غربی از سردخانه های نگهداری میوه های هسته دار</a:t>
            </a:r>
          </a:p>
          <a:p>
            <a:pPr>
              <a:lnSpc>
                <a:spcPct val="150000"/>
              </a:lnSpc>
            </a:pPr>
            <a:r>
              <a:rPr lang="fa-IR" sz="1400" b="1" dirty="0">
                <a:solidFill>
                  <a:schemeClr val="bg1"/>
                </a:solidFill>
                <a:cs typeface="B Zar" panose="00000400000000000000" pitchFamily="2" charset="-78"/>
              </a:rPr>
              <a:t>- برگزاری اولین کارگروه آموزش و ترویج بخش  کشاورزی در آذربایجان‌غربی </a:t>
            </a:r>
          </a:p>
          <a:p>
            <a:pPr>
              <a:lnSpc>
                <a:spcPct val="150000"/>
              </a:lnSpc>
            </a:pPr>
            <a:r>
              <a:rPr lang="fa-IR" sz="1400" b="1" dirty="0">
                <a:solidFill>
                  <a:schemeClr val="bg1"/>
                </a:solidFill>
                <a:cs typeface="B Zar" panose="00000400000000000000" pitchFamily="2" charset="-78"/>
              </a:rPr>
              <a:t>-حضور اسماعیل علیزاده رییس مرکز تحقیقات و آموزش کشاورزی و‌ منابع طبیعی آذربایجان غربی  در سی‌ویکمین گردهمایی موسسه تحقیقات کشاورزی دیم در دانشگاه مراغه</a:t>
            </a:r>
          </a:p>
        </p:txBody>
      </p:sp>
      <p:sp>
        <p:nvSpPr>
          <p:cNvPr id="5"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spTree>
    <p:extLst>
      <p:ext uri="{BB962C8B-B14F-4D97-AF65-F5344CB8AC3E}">
        <p14:creationId xmlns:p14="http://schemas.microsoft.com/office/powerpoint/2010/main" val="36893241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04664" y="467544"/>
            <a:ext cx="5940660" cy="6912768"/>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fa-IR" sz="1400" b="1" dirty="0">
                <a:solidFill>
                  <a:schemeClr val="bg1"/>
                </a:solidFill>
                <a:cs typeface="B Zar" panose="00000400000000000000" pitchFamily="2" charset="-78"/>
              </a:rPr>
              <a:t>- بازدید معاونت تولیدات گیاهی سازمان جهاد کشاورزی از طرح‌های تحقیقاتی بخش چغندر قند و واحد بوجاری بذر گواهی شده گندم ایستگاه تحقیقات کشاورزی میاندوآب</a:t>
            </a:r>
          </a:p>
          <a:p>
            <a:pPr>
              <a:lnSpc>
                <a:spcPct val="150000"/>
              </a:lnSpc>
            </a:pPr>
            <a:r>
              <a:rPr lang="fa-IR" sz="1400" b="1" dirty="0">
                <a:solidFill>
                  <a:schemeClr val="bg1"/>
                </a:solidFill>
                <a:cs typeface="B Zar" panose="00000400000000000000" pitchFamily="2" charset="-78"/>
              </a:rPr>
              <a:t>- برگزاری دوره پرورش قارچ خوراکی در مرکز آموزش کشاورزی شهید باکری </a:t>
            </a:r>
          </a:p>
          <a:p>
            <a:pPr>
              <a:lnSpc>
                <a:spcPct val="150000"/>
              </a:lnSpc>
            </a:pPr>
            <a:r>
              <a:rPr lang="fa-IR" sz="1400" b="1" dirty="0">
                <a:solidFill>
                  <a:schemeClr val="bg1"/>
                </a:solidFill>
                <a:cs typeface="B Zar" panose="00000400000000000000" pitchFamily="2" charset="-78"/>
              </a:rPr>
              <a:t>- بازدید کارگروه پایش کود استان آذربایجان غربی از کارخانجات تولید کود </a:t>
            </a:r>
          </a:p>
          <a:p>
            <a:pPr>
              <a:lnSpc>
                <a:spcPct val="150000"/>
              </a:lnSpc>
            </a:pPr>
            <a:r>
              <a:rPr lang="fa-IR" sz="1400" b="1" dirty="0">
                <a:solidFill>
                  <a:schemeClr val="bg1"/>
                </a:solidFill>
                <a:cs typeface="B Zar" panose="00000400000000000000" pitchFamily="2" charset="-78"/>
              </a:rPr>
              <a:t>- کامبیز خوارزمی، رئیس ایستگاه، گزارشی از روند کاشت و داشت مزارع ارائه داد.</a:t>
            </a:r>
          </a:p>
          <a:p>
            <a:pPr>
              <a:lnSpc>
                <a:spcPct val="150000"/>
              </a:lnSpc>
            </a:pPr>
            <a:r>
              <a:rPr lang="fa-IR" sz="1400" b="1" dirty="0">
                <a:solidFill>
                  <a:schemeClr val="bg1"/>
                </a:solidFill>
                <a:cs typeface="B Zar" panose="00000400000000000000" pitchFamily="2" charset="-78"/>
              </a:rPr>
              <a:t>- نشست تخصصی محققین اقتصادی، اجتماعی و ترویجی مراکز تحقیقات کشاورزی غرب کشور </a:t>
            </a:r>
          </a:p>
          <a:p>
            <a:pPr>
              <a:lnSpc>
                <a:spcPct val="150000"/>
              </a:lnSpc>
            </a:pPr>
            <a:r>
              <a:rPr lang="fa-IR" sz="1400" b="1" dirty="0">
                <a:solidFill>
                  <a:schemeClr val="bg1"/>
                </a:solidFill>
                <a:cs typeface="B Zar" panose="00000400000000000000" pitchFamily="2" charset="-78"/>
              </a:rPr>
              <a:t>-پایش آفت برگ خوار کارادرینا در مزارع چغندرقند استان آذربایجان غربی</a:t>
            </a:r>
          </a:p>
          <a:p>
            <a:pPr>
              <a:lnSpc>
                <a:spcPct val="150000"/>
              </a:lnSpc>
            </a:pPr>
            <a:r>
              <a:rPr lang="fa-IR" sz="1400" b="1" dirty="0">
                <a:solidFill>
                  <a:schemeClr val="bg1"/>
                </a:solidFill>
                <a:cs typeface="B Zar" panose="00000400000000000000" pitchFamily="2" charset="-78"/>
              </a:rPr>
              <a:t>-در راستای توسعه پژوهش‌های کاربردی و حمایت از فناوری‌های نوین در حوزه بسته‌بندی محصولات کشاورزی، -سنجش مقدار تلفات و دورریز سیب </a:t>
            </a:r>
            <a:r>
              <a:rPr lang="fa-IR" sz="1400" b="1" dirty="0" smtClean="0">
                <a:solidFill>
                  <a:schemeClr val="bg1"/>
                </a:solidFill>
                <a:cs typeface="B Zar" panose="00000400000000000000" pitchFamily="2" charset="-78"/>
              </a:rPr>
              <a:t>درختی</a:t>
            </a:r>
          </a:p>
          <a:p>
            <a:pPr>
              <a:lnSpc>
                <a:spcPct val="150000"/>
              </a:lnSpc>
            </a:pPr>
            <a:r>
              <a:rPr lang="fa-IR" sz="1400" b="1" dirty="0" smtClean="0">
                <a:solidFill>
                  <a:schemeClr val="bg1"/>
                </a:solidFill>
                <a:cs typeface="B Zar" panose="00000400000000000000" pitchFamily="2" charset="-78"/>
              </a:rPr>
              <a:t>-برگزاری </a:t>
            </a:r>
            <a:r>
              <a:rPr lang="fa-IR" sz="1400" b="1" dirty="0">
                <a:solidFill>
                  <a:schemeClr val="bg1"/>
                </a:solidFill>
                <a:cs typeface="B Zar" panose="00000400000000000000" pitchFamily="2" charset="-78"/>
              </a:rPr>
              <a:t>دومین جلسه کارگروه آموزش و ترویج کشاورزی استان برگزار شد</a:t>
            </a:r>
          </a:p>
          <a:p>
            <a:pPr>
              <a:lnSpc>
                <a:spcPct val="150000"/>
              </a:lnSpc>
            </a:pPr>
            <a:r>
              <a:rPr lang="fa-IR" sz="1400" b="1" dirty="0">
                <a:solidFill>
                  <a:schemeClr val="bg1"/>
                </a:solidFill>
                <a:cs typeface="B Zar" panose="00000400000000000000" pitchFamily="2" charset="-78"/>
              </a:rPr>
              <a:t>- برگزاری دوره آموزشی عقیدتی در پردیس آموزش کشاورزی و منابع طبیعی میاندوآب </a:t>
            </a:r>
          </a:p>
          <a:p>
            <a:pPr>
              <a:lnSpc>
                <a:spcPct val="150000"/>
              </a:lnSpc>
            </a:pPr>
            <a:r>
              <a:rPr lang="fa-IR" sz="1400" b="1" dirty="0">
                <a:solidFill>
                  <a:schemeClr val="bg1"/>
                </a:solidFill>
                <a:cs typeface="B Zar" panose="00000400000000000000" pitchFamily="2" charset="-78"/>
              </a:rPr>
              <a:t>- برگزاری اولین جلسه کارگروه تسهیل‌گری توانمندسازی زنان روستایی در آذربایجان غربی</a:t>
            </a:r>
          </a:p>
          <a:p>
            <a:pPr>
              <a:lnSpc>
                <a:spcPct val="150000"/>
              </a:lnSpc>
            </a:pPr>
            <a:r>
              <a:rPr lang="fa-IR" sz="1400" b="1" dirty="0">
                <a:solidFill>
                  <a:schemeClr val="bg1"/>
                </a:solidFill>
                <a:cs typeface="B Zar" panose="00000400000000000000" pitchFamily="2" charset="-78"/>
              </a:rPr>
              <a:t>-برگزاری اردوی یکروزه کانون های فرهنگی در مرکز تحقیقات و‌ آموزش کشاورزی میاندو</a:t>
            </a:r>
          </a:p>
          <a:p>
            <a:pPr lvl="0" indent="288000"/>
            <a:endParaRPr lang="en-US" sz="1600" b="1" dirty="0">
              <a:solidFill>
                <a:schemeClr val="bg1"/>
              </a:solidFill>
              <a:cs typeface="B Nazanin" panose="00000400000000000000" pitchFamily="2" charset="-78"/>
            </a:endParaRPr>
          </a:p>
        </p:txBody>
      </p:sp>
      <p:sp>
        <p:nvSpPr>
          <p:cNvPr id="4"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spTree>
    <p:extLst>
      <p:ext uri="{BB962C8B-B14F-4D97-AF65-F5344CB8AC3E}">
        <p14:creationId xmlns:p14="http://schemas.microsoft.com/office/powerpoint/2010/main" val="1124823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20688" y="323528"/>
            <a:ext cx="5540474" cy="2808312"/>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a-IR" sz="1600" b="1" dirty="0">
                <a:solidFill>
                  <a:schemeClr val="accent1">
                    <a:lumMod val="50000"/>
                  </a:schemeClr>
                </a:solidFill>
                <a:cs typeface="B Zar" panose="00000400000000000000" pitchFamily="2" charset="-78"/>
              </a:rPr>
              <a:t>بازدید رئیس و کارشناس بخش گواهی نهال و بذر مرکز تحقیقات از مزارع گندم دیم و آبی شهرستان شاهین دژ</a:t>
            </a:r>
          </a:p>
          <a:p>
            <a:pPr algn="just">
              <a:lnSpc>
                <a:spcPct val="150000"/>
              </a:lnSpc>
            </a:pPr>
            <a:r>
              <a:rPr lang="fa-IR" sz="1400" b="1" dirty="0">
                <a:solidFill>
                  <a:schemeClr val="accent1">
                    <a:lumMod val="50000"/>
                  </a:schemeClr>
                </a:solidFill>
                <a:cs typeface="B Zar" panose="00000400000000000000" pitchFamily="2" charset="-78"/>
              </a:rPr>
              <a:t> </a:t>
            </a:r>
            <a:endParaRPr lang="fa-IR" sz="1400" b="1" dirty="0" smtClean="0">
              <a:solidFill>
                <a:schemeClr val="accent1">
                  <a:lumMod val="50000"/>
                </a:schemeClr>
              </a:solidFill>
              <a:cs typeface="B Zar" panose="00000400000000000000" pitchFamily="2" charset="-78"/>
            </a:endParaRPr>
          </a:p>
          <a:p>
            <a:pPr algn="just">
              <a:lnSpc>
                <a:spcPct val="150000"/>
              </a:lnSpc>
            </a:pPr>
            <a:r>
              <a:rPr lang="fa-IR" sz="1400" b="1" dirty="0" smtClean="0">
                <a:solidFill>
                  <a:schemeClr val="bg1"/>
                </a:solidFill>
                <a:cs typeface="B Zar" panose="00000400000000000000" pitchFamily="2" charset="-78"/>
              </a:rPr>
              <a:t>در </a:t>
            </a:r>
            <a:r>
              <a:rPr lang="fa-IR" sz="1400" b="1" dirty="0">
                <a:solidFill>
                  <a:schemeClr val="bg1"/>
                </a:solidFill>
                <a:cs typeface="B Zar" panose="00000400000000000000" pitchFamily="2" charset="-78"/>
              </a:rPr>
              <a:t>این بازدید که مدیر زراعت سازمان جهاد کشاورزی استان و مدیر شرکت فرآوری بذر نیز حضور داشتند، مرکز تحقیقات به عنوان ناظر فنی مزارع بذری و انبار شرکت را ارزیابی نموده وتوصیه های فنی ارائه گردید.</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073" y="3203848"/>
            <a:ext cx="3335089" cy="2958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6018" y="5580112"/>
            <a:ext cx="352425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spTree>
    <p:extLst>
      <p:ext uri="{BB962C8B-B14F-4D97-AF65-F5344CB8AC3E}">
        <p14:creationId xmlns:p14="http://schemas.microsoft.com/office/powerpoint/2010/main" val="25997089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620688" y="467544"/>
            <a:ext cx="5508613" cy="3744416"/>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a-IR" sz="1600" b="1" dirty="0">
                <a:solidFill>
                  <a:schemeClr val="tx2">
                    <a:lumMod val="25000"/>
                  </a:schemeClr>
                </a:solidFill>
                <a:cs typeface="B Zar" panose="00000400000000000000" pitchFamily="2" charset="-78"/>
              </a:rPr>
              <a:t>اجرای برنامه روز انتقال یافته های تحقیقاتی در محصولات سورگوم و ارزن در قالب پروژه ارتقای دانش و ترویج اجرای عملیات خوب کشاورزی </a:t>
            </a:r>
            <a:endParaRPr lang="fa-IR" sz="1600" b="1" dirty="0" smtClean="0">
              <a:solidFill>
                <a:schemeClr val="tx2">
                  <a:lumMod val="25000"/>
                </a:schemeClr>
              </a:solidFill>
              <a:cs typeface="B Zar" panose="00000400000000000000" pitchFamily="2" charset="-78"/>
            </a:endParaRPr>
          </a:p>
          <a:p>
            <a:pPr algn="ctr">
              <a:lnSpc>
                <a:spcPct val="150000"/>
              </a:lnSpc>
            </a:pPr>
            <a:endParaRPr lang="fa-IR" sz="1400" b="1" dirty="0">
              <a:solidFill>
                <a:schemeClr val="bg2"/>
              </a:solidFill>
              <a:cs typeface="B Zar" panose="00000400000000000000" pitchFamily="2" charset="-78"/>
            </a:endParaRPr>
          </a:p>
          <a:p>
            <a:pPr algn="just">
              <a:lnSpc>
                <a:spcPct val="150000"/>
              </a:lnSpc>
            </a:pPr>
            <a:r>
              <a:rPr lang="fa-IR" sz="1400" b="1" dirty="0">
                <a:solidFill>
                  <a:schemeClr val="bg1"/>
                </a:solidFill>
                <a:cs typeface="B Zar" panose="00000400000000000000" pitchFamily="2" charset="-78"/>
              </a:rPr>
              <a:t>این کارگاه آموزشی با </a:t>
            </a:r>
            <a:r>
              <a:rPr lang="fa-IR" sz="1400" b="1" dirty="0" smtClean="0">
                <a:solidFill>
                  <a:schemeClr val="bg1"/>
                </a:solidFill>
                <a:cs typeface="B Zar" panose="00000400000000000000" pitchFamily="2" charset="-78"/>
              </a:rPr>
              <a:t>تدریس آقای دکتر عبداله حسن زاده </a:t>
            </a:r>
            <a:r>
              <a:rPr lang="fa-IR" sz="1400" b="1" dirty="0">
                <a:solidFill>
                  <a:schemeClr val="bg1"/>
                </a:solidFill>
                <a:cs typeface="B Zar" panose="00000400000000000000" pitchFamily="2" charset="-78"/>
              </a:rPr>
              <a:t>عضو هیات علمی مرکز تحقیقات کشاورزی استان آذربایجانغربی و با حضور رئیس اداره آموزش و ترویج کشاورزی شهرستان میاندوآب و کشاورزان پیرامونی و محوری پایگاه نوآوری محصولات مذکور، در محل سالن آموزش مرکز جهاد کشاورزی زرینه رود شمالی شهرستان میاندوآب  برگزار شد</a:t>
            </a:r>
            <a:endParaRPr lang="en-US" sz="1400" b="1" dirty="0">
              <a:solidFill>
                <a:schemeClr val="bg1"/>
              </a:solidFill>
              <a:cs typeface="B Nazanin" panose="00000400000000000000" pitchFamily="2" charset="-78"/>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025" y="4676601"/>
            <a:ext cx="5187950" cy="327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spTree>
    <p:extLst>
      <p:ext uri="{BB962C8B-B14F-4D97-AF65-F5344CB8AC3E}">
        <p14:creationId xmlns:p14="http://schemas.microsoft.com/office/powerpoint/2010/main" val="2172533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42038" y="467544"/>
            <a:ext cx="6385678" cy="419193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fa-IR" sz="1600" b="1" dirty="0" smtClean="0">
                <a:solidFill>
                  <a:schemeClr val="bg2"/>
                </a:solidFill>
                <a:cs typeface="B Zar" panose="00000400000000000000" pitchFamily="2" charset="-78"/>
              </a:rPr>
              <a:t>برگزاری جلسه </a:t>
            </a:r>
            <a:r>
              <a:rPr lang="fa-IR" sz="1600" b="1" dirty="0">
                <a:solidFill>
                  <a:schemeClr val="bg2"/>
                </a:solidFill>
                <a:cs typeface="B Zar" panose="00000400000000000000" pitchFamily="2" charset="-78"/>
              </a:rPr>
              <a:t>کمیته نظارت بر برنامه اصلاح الگوی کشت روز گذشته </a:t>
            </a:r>
            <a:endParaRPr lang="fa-IR" sz="1600" b="1" dirty="0" smtClean="0">
              <a:solidFill>
                <a:schemeClr val="bg2"/>
              </a:solidFill>
              <a:cs typeface="B Zar" panose="00000400000000000000" pitchFamily="2" charset="-78"/>
            </a:endParaRPr>
          </a:p>
          <a:p>
            <a:pPr algn="ctr">
              <a:lnSpc>
                <a:spcPct val="150000"/>
              </a:lnSpc>
            </a:pPr>
            <a:r>
              <a:rPr lang="fa-IR" sz="1600" b="1" dirty="0" smtClean="0">
                <a:solidFill>
                  <a:schemeClr val="bg2"/>
                </a:solidFill>
                <a:cs typeface="B Zar" panose="00000400000000000000" pitchFamily="2" charset="-78"/>
              </a:rPr>
              <a:t>در </a:t>
            </a:r>
            <a:r>
              <a:rPr lang="fa-IR" sz="1600" b="1" dirty="0">
                <a:solidFill>
                  <a:schemeClr val="bg2"/>
                </a:solidFill>
                <a:cs typeface="B Zar" panose="00000400000000000000" pitchFamily="2" charset="-78"/>
              </a:rPr>
              <a:t>شهرستان </a:t>
            </a:r>
            <a:r>
              <a:rPr lang="fa-IR" sz="1600" b="1" dirty="0" smtClean="0">
                <a:solidFill>
                  <a:schemeClr val="bg2"/>
                </a:solidFill>
                <a:cs typeface="B Zar" panose="00000400000000000000" pitchFamily="2" charset="-78"/>
              </a:rPr>
              <a:t>نقده</a:t>
            </a:r>
          </a:p>
          <a:p>
            <a:pPr algn="ctr">
              <a:lnSpc>
                <a:spcPct val="150000"/>
              </a:lnSpc>
            </a:pPr>
            <a:endParaRPr lang="fa-IR" sz="1400" b="1" dirty="0">
              <a:solidFill>
                <a:schemeClr val="bg2"/>
              </a:solidFill>
              <a:cs typeface="B Zar" panose="00000400000000000000" pitchFamily="2" charset="-78"/>
            </a:endParaRPr>
          </a:p>
          <a:p>
            <a:pPr algn="just">
              <a:lnSpc>
                <a:spcPct val="150000"/>
              </a:lnSpc>
            </a:pPr>
            <a:r>
              <a:rPr lang="fa-IR" sz="1400" b="1" dirty="0">
                <a:solidFill>
                  <a:schemeClr val="bg1"/>
                </a:solidFill>
                <a:cs typeface="B Zar" panose="00000400000000000000" pitchFamily="2" charset="-78"/>
              </a:rPr>
              <a:t>این جلسه با حضور رئیس مرکز تحقیقات به عنوان مسئول کمیته‌ الگوی کشت، دکتر مجیدی معاونت پژوهشی و دبیر کمیته، نماینده ارشد فرمانداری شهرستان نقده، مدیریت جهاد کشاورزی شهرستان و کارشناسان مرتبط برگزار گردید.</a:t>
            </a:r>
          </a:p>
          <a:p>
            <a:pPr algn="just">
              <a:lnSpc>
                <a:spcPct val="150000"/>
              </a:lnSpc>
            </a:pPr>
            <a:r>
              <a:rPr lang="fa-IR" sz="1400" b="1" dirty="0">
                <a:solidFill>
                  <a:schemeClr val="bg1"/>
                </a:solidFill>
                <a:cs typeface="B Zar" panose="00000400000000000000" pitchFamily="2" charset="-78"/>
              </a:rPr>
              <a:t>در این نشست، که عضو هیات علمی بخش زراعی و باغی مرکز تحقیقات و مدیر زراعت  و ترویج سازمان جهاد کشاورزی استان نیز حضور داشتند، مسائل و راهکارهای مرتبط با اجرای  الگوی کشت استان، بررسی و تصمیمات لازم جهت بهبود و هماهنگی برنامه‌ها اتخاذ شد.</a:t>
            </a:r>
          </a:p>
        </p:txBody>
      </p:sp>
      <p:pic>
        <p:nvPicPr>
          <p:cNvPr id="7" name="Picture 2" descr="C:\Users\pc\Downloads\photo1968754826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704" y="5338885"/>
            <a:ext cx="5376597" cy="2545483"/>
          </a:xfrm>
          <a:prstGeom prst="rect">
            <a:avLst/>
          </a:prstGeom>
          <a:noFill/>
          <a:extLst>
            <a:ext uri="{909E8E84-426E-40DD-AFC4-6F175D3DCCD1}">
              <a14:hiddenFill xmlns:a14="http://schemas.microsoft.com/office/drawing/2010/main">
                <a:solidFill>
                  <a:srgbClr val="FFFFFF"/>
                </a:solidFill>
              </a14:hiddenFill>
            </a:ext>
          </a:extLst>
        </p:spPr>
      </p:pic>
      <p:sp>
        <p:nvSpPr>
          <p:cNvPr id="8" name="Footer Placeholder 10"/>
          <p:cNvSpPr>
            <a:spLocks noGrp="1"/>
          </p:cNvSpPr>
          <p:nvPr>
            <p:ph type="ftr" sz="quarter" idx="11"/>
          </p:nvPr>
        </p:nvSpPr>
        <p:spPr>
          <a:xfrm>
            <a:off x="429744" y="8388424"/>
            <a:ext cx="6286544" cy="600074"/>
          </a:xfrm>
        </p:spPr>
        <p:txBody>
          <a:bodyPr/>
          <a:lstStyle/>
          <a:p>
            <a:pPr algn="r"/>
            <a:r>
              <a:rPr lang="fa-IR" sz="1200" dirty="0">
                <a:solidFill>
                  <a:schemeClr val="accent6">
                    <a:lumMod val="50000"/>
                  </a:schemeClr>
                </a:solidFill>
                <a:latin typeface="IranNastaliq" pitchFamily="18" charset="0"/>
                <a:cs typeface="IranNastaliq" pitchFamily="18" charset="0"/>
              </a:rPr>
              <a:t>مجله خبری الکترونیک مرکز تحقیقات و  آموزش کشاورزی و منابع طبیعی </a:t>
            </a:r>
            <a:r>
              <a:rPr lang="fa-IR" sz="1200" dirty="0" smtClean="0">
                <a:solidFill>
                  <a:schemeClr val="accent6">
                    <a:lumMod val="50000"/>
                  </a:schemeClr>
                </a:solidFill>
                <a:latin typeface="IranNastaliq" pitchFamily="18" charset="0"/>
                <a:cs typeface="IranNastaliq" pitchFamily="18" charset="0"/>
              </a:rPr>
              <a:t>آذربایجانغربی                                                                                                                               تابستان 1404</a:t>
            </a:r>
            <a:endParaRPr lang="fa-IR" sz="1200" dirty="0">
              <a:solidFill>
                <a:schemeClr val="accent6">
                  <a:lumMod val="50000"/>
                </a:schemeClr>
              </a:solidFill>
              <a:latin typeface="IranNastaliq" pitchFamily="18" charset="0"/>
              <a:cs typeface="B Nazanin" panose="00000400000000000000" pitchFamily="2" charset="-78"/>
            </a:endParaRPr>
          </a:p>
        </p:txBody>
      </p:sp>
    </p:spTree>
    <p:extLst>
      <p:ext uri="{BB962C8B-B14F-4D97-AF65-F5344CB8AC3E}">
        <p14:creationId xmlns:p14="http://schemas.microsoft.com/office/powerpoint/2010/main" val="582897530"/>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3334</TotalTime>
  <Words>7285</Words>
  <Application>Microsoft Office PowerPoint</Application>
  <PresentationFormat>On-screen Show (4:3)</PresentationFormat>
  <Paragraphs>759</Paragraphs>
  <Slides>48</Slides>
  <Notes>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48</vt:i4>
      </vt:variant>
    </vt:vector>
  </HeadingPairs>
  <TitlesOfParts>
    <vt:vector size="59" baseType="lpstr">
      <vt:lpstr>Arial</vt:lpstr>
      <vt:lpstr>B Mitra</vt:lpstr>
      <vt:lpstr>B Nazanin</vt:lpstr>
      <vt:lpstr>B Zar</vt:lpstr>
      <vt:lpstr>Calibri</vt:lpstr>
      <vt:lpstr>IranNastaliq</vt:lpstr>
      <vt:lpstr>Tahoma</vt:lpstr>
      <vt:lpstr>Times New Roman</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برنامه های آموزش مجازی تیر ماه </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بازدید کارشناسان بخش تحقیقات ثبت و گواهی بذر و نهال مرکز تحقیقات وآموزش کشاورزی و منابع طبیعی آذربایجان غربی از مزارع تولید بذر شهرستان نقده و شرکت خوشه طلای اشنویه در این بازدید که توسط کارشناسان مرکز انجام شد، وضعیت رویش مزارع تولید بذر مورد بررسی قرار گرفت و توصیه های لازم در زمینه مصرف به‌موقع کود سرک، کنترل مؤثر علف‌های هرز و آبیاری به‌ موقع به پیمانکاران تولید بذر ارائه گردید</dc:title>
  <dc:creator>pc</dc:creator>
  <cp:lastModifiedBy>pc</cp:lastModifiedBy>
  <cp:revision>239</cp:revision>
  <dcterms:created xsi:type="dcterms:W3CDTF">2025-06-29T06:53:44Z</dcterms:created>
  <dcterms:modified xsi:type="dcterms:W3CDTF">2025-10-26T04:46:07Z</dcterms:modified>
</cp:coreProperties>
</file>